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12192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3" d="100"/>
          <a:sy n="53" d="100"/>
        </p:scale>
        <p:origin x="2292" y="36"/>
      </p:cViewPr>
      <p:guideLst>
        <p:guide orient="horz" pos="384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A58DF8-35A5-4660-919E-F72F5BAFF2E3}"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0CA0-8F3E-4E3D-B87F-5FC07FFAB122}" type="slidenum">
              <a:rPr lang="en-US" smtClean="0"/>
              <a:pPr/>
              <a:t>‹#›</a:t>
            </a:fld>
            <a:endParaRPr lang="en-US"/>
          </a:p>
        </p:txBody>
      </p:sp>
    </p:spTree>
    <p:extLst>
      <p:ext uri="{BB962C8B-B14F-4D97-AF65-F5344CB8AC3E}">
        <p14:creationId xmlns:p14="http://schemas.microsoft.com/office/powerpoint/2010/main" val="71941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A58DF8-35A5-4660-919E-F72F5BAFF2E3}"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0CA0-8F3E-4E3D-B87F-5FC07FFAB122}" type="slidenum">
              <a:rPr lang="en-US" smtClean="0"/>
              <a:pPr/>
              <a:t>‹#›</a:t>
            </a:fld>
            <a:endParaRPr lang="en-US"/>
          </a:p>
        </p:txBody>
      </p:sp>
    </p:spTree>
    <p:extLst>
      <p:ext uri="{BB962C8B-B14F-4D97-AF65-F5344CB8AC3E}">
        <p14:creationId xmlns:p14="http://schemas.microsoft.com/office/powerpoint/2010/main" val="269796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A58DF8-35A5-4660-919E-F72F5BAFF2E3}"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0CA0-8F3E-4E3D-B87F-5FC07FFAB122}" type="slidenum">
              <a:rPr lang="en-US" smtClean="0"/>
              <a:pPr/>
              <a:t>‹#›</a:t>
            </a:fld>
            <a:endParaRPr lang="en-US"/>
          </a:p>
        </p:txBody>
      </p:sp>
    </p:spTree>
    <p:extLst>
      <p:ext uri="{BB962C8B-B14F-4D97-AF65-F5344CB8AC3E}">
        <p14:creationId xmlns:p14="http://schemas.microsoft.com/office/powerpoint/2010/main" val="364595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A58DF8-35A5-4660-919E-F72F5BAFF2E3}"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0CA0-8F3E-4E3D-B87F-5FC07FFAB122}" type="slidenum">
              <a:rPr lang="en-US" smtClean="0"/>
              <a:pPr/>
              <a:t>‹#›</a:t>
            </a:fld>
            <a:endParaRPr lang="en-US"/>
          </a:p>
        </p:txBody>
      </p:sp>
    </p:spTree>
    <p:extLst>
      <p:ext uri="{BB962C8B-B14F-4D97-AF65-F5344CB8AC3E}">
        <p14:creationId xmlns:p14="http://schemas.microsoft.com/office/powerpoint/2010/main" val="406216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A58DF8-35A5-4660-919E-F72F5BAFF2E3}"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30CA0-8F3E-4E3D-B87F-5FC07FFAB122}" type="slidenum">
              <a:rPr lang="en-US" smtClean="0"/>
              <a:pPr/>
              <a:t>‹#›</a:t>
            </a:fld>
            <a:endParaRPr lang="en-US"/>
          </a:p>
        </p:txBody>
      </p:sp>
    </p:spTree>
    <p:extLst>
      <p:ext uri="{BB962C8B-B14F-4D97-AF65-F5344CB8AC3E}">
        <p14:creationId xmlns:p14="http://schemas.microsoft.com/office/powerpoint/2010/main" val="381345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A58DF8-35A5-4660-919E-F72F5BAFF2E3}"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0CA0-8F3E-4E3D-B87F-5FC07FFAB122}" type="slidenum">
              <a:rPr lang="en-US" smtClean="0"/>
              <a:pPr/>
              <a:t>‹#›</a:t>
            </a:fld>
            <a:endParaRPr lang="en-US"/>
          </a:p>
        </p:txBody>
      </p:sp>
    </p:spTree>
    <p:extLst>
      <p:ext uri="{BB962C8B-B14F-4D97-AF65-F5344CB8AC3E}">
        <p14:creationId xmlns:p14="http://schemas.microsoft.com/office/powerpoint/2010/main" val="115495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A58DF8-35A5-4660-919E-F72F5BAFF2E3}" type="datetimeFigureOut">
              <a:rPr lang="en-US" smtClean="0"/>
              <a:pPr/>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30CA0-8F3E-4E3D-B87F-5FC07FFAB122}" type="slidenum">
              <a:rPr lang="en-US" smtClean="0"/>
              <a:pPr/>
              <a:t>‹#›</a:t>
            </a:fld>
            <a:endParaRPr lang="en-US"/>
          </a:p>
        </p:txBody>
      </p:sp>
    </p:spTree>
    <p:extLst>
      <p:ext uri="{BB962C8B-B14F-4D97-AF65-F5344CB8AC3E}">
        <p14:creationId xmlns:p14="http://schemas.microsoft.com/office/powerpoint/2010/main" val="81905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A58DF8-35A5-4660-919E-F72F5BAFF2E3}" type="datetimeFigureOut">
              <a:rPr lang="en-US" smtClean="0"/>
              <a:pPr/>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30CA0-8F3E-4E3D-B87F-5FC07FFAB122}" type="slidenum">
              <a:rPr lang="en-US" smtClean="0"/>
              <a:pPr/>
              <a:t>‹#›</a:t>
            </a:fld>
            <a:endParaRPr lang="en-US"/>
          </a:p>
        </p:txBody>
      </p:sp>
    </p:spTree>
    <p:extLst>
      <p:ext uri="{BB962C8B-B14F-4D97-AF65-F5344CB8AC3E}">
        <p14:creationId xmlns:p14="http://schemas.microsoft.com/office/powerpoint/2010/main" val="414846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58DF8-35A5-4660-919E-F72F5BAFF2E3}" type="datetimeFigureOut">
              <a:rPr lang="en-US" smtClean="0"/>
              <a:pPr/>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30CA0-8F3E-4E3D-B87F-5FC07FFAB122}" type="slidenum">
              <a:rPr lang="en-US" smtClean="0"/>
              <a:pPr/>
              <a:t>‹#›</a:t>
            </a:fld>
            <a:endParaRPr lang="en-US"/>
          </a:p>
        </p:txBody>
      </p:sp>
    </p:spTree>
    <p:extLst>
      <p:ext uri="{BB962C8B-B14F-4D97-AF65-F5344CB8AC3E}">
        <p14:creationId xmlns:p14="http://schemas.microsoft.com/office/powerpoint/2010/main" val="310107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A58DF8-35A5-4660-919E-F72F5BAFF2E3}"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0CA0-8F3E-4E3D-B87F-5FC07FFAB122}" type="slidenum">
              <a:rPr lang="en-US" smtClean="0"/>
              <a:pPr/>
              <a:t>‹#›</a:t>
            </a:fld>
            <a:endParaRPr lang="en-US"/>
          </a:p>
        </p:txBody>
      </p:sp>
    </p:spTree>
    <p:extLst>
      <p:ext uri="{BB962C8B-B14F-4D97-AF65-F5344CB8AC3E}">
        <p14:creationId xmlns:p14="http://schemas.microsoft.com/office/powerpoint/2010/main" val="220579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A58DF8-35A5-4660-919E-F72F5BAFF2E3}"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30CA0-8F3E-4E3D-B87F-5FC07FFAB122}" type="slidenum">
              <a:rPr lang="en-US" smtClean="0"/>
              <a:pPr/>
              <a:t>‹#›</a:t>
            </a:fld>
            <a:endParaRPr lang="en-US"/>
          </a:p>
        </p:txBody>
      </p:sp>
    </p:spTree>
    <p:extLst>
      <p:ext uri="{BB962C8B-B14F-4D97-AF65-F5344CB8AC3E}">
        <p14:creationId xmlns:p14="http://schemas.microsoft.com/office/powerpoint/2010/main" val="117252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77A58DF8-35A5-4660-919E-F72F5BAFF2E3}" type="datetimeFigureOut">
              <a:rPr lang="en-US" smtClean="0"/>
              <a:pPr/>
              <a:t>12/8/2021</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B0730CA0-8F3E-4E3D-B87F-5FC07FFAB122}" type="slidenum">
              <a:rPr lang="en-US" smtClean="0"/>
              <a:pPr/>
              <a:t>‹#›</a:t>
            </a:fld>
            <a:endParaRPr lang="en-US"/>
          </a:p>
        </p:txBody>
      </p:sp>
    </p:spTree>
    <p:extLst>
      <p:ext uri="{BB962C8B-B14F-4D97-AF65-F5344CB8AC3E}">
        <p14:creationId xmlns:p14="http://schemas.microsoft.com/office/powerpoint/2010/main" val="1117637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4788" y="4010226"/>
            <a:ext cx="1976823" cy="338554"/>
          </a:xfrm>
          <a:prstGeom prst="rect">
            <a:avLst/>
          </a:prstGeom>
          <a:noFill/>
        </p:spPr>
        <p:txBody>
          <a:bodyPr wrap="none" rtlCol="0">
            <a:spAutoFit/>
          </a:bodyPr>
          <a:lstStyle/>
          <a:p>
            <a:r>
              <a:rPr lang="en-GB" sz="1600" b="1" dirty="0"/>
              <a:t>What is a Reflection?</a:t>
            </a:r>
            <a:endParaRPr lang="en-US" sz="1600" b="1" dirty="0"/>
          </a:p>
        </p:txBody>
      </p:sp>
      <p:sp>
        <p:nvSpPr>
          <p:cNvPr id="9" name="TextBox 8"/>
          <p:cNvSpPr txBox="1"/>
          <p:nvPr/>
        </p:nvSpPr>
        <p:spPr>
          <a:xfrm>
            <a:off x="301652" y="4244700"/>
            <a:ext cx="1315809" cy="307777"/>
          </a:xfrm>
          <a:prstGeom prst="rect">
            <a:avLst/>
          </a:prstGeom>
          <a:noFill/>
        </p:spPr>
        <p:txBody>
          <a:bodyPr wrap="none" rtlCol="0">
            <a:spAutoFit/>
          </a:bodyPr>
          <a:lstStyle/>
          <a:p>
            <a:r>
              <a:rPr lang="en-GB" sz="1400" b="1" dirty="0"/>
              <a:t>Predator/shark</a:t>
            </a:r>
            <a:endParaRPr lang="en-US" sz="1400" b="1" dirty="0"/>
          </a:p>
        </p:txBody>
      </p:sp>
      <p:sp>
        <p:nvSpPr>
          <p:cNvPr id="10" name="TextBox 9"/>
          <p:cNvSpPr txBox="1"/>
          <p:nvPr/>
        </p:nvSpPr>
        <p:spPr>
          <a:xfrm>
            <a:off x="301652" y="5594529"/>
            <a:ext cx="1026243" cy="307777"/>
          </a:xfrm>
          <a:prstGeom prst="rect">
            <a:avLst/>
          </a:prstGeom>
          <a:noFill/>
        </p:spPr>
        <p:txBody>
          <a:bodyPr wrap="none" rtlCol="0">
            <a:spAutoFit/>
          </a:bodyPr>
          <a:lstStyle/>
          <a:p>
            <a:r>
              <a:rPr lang="en-GB" sz="1400" b="1" dirty="0"/>
              <a:t>Non-fiction</a:t>
            </a:r>
            <a:endParaRPr lang="en-US" sz="1400" b="1" dirty="0"/>
          </a:p>
        </p:txBody>
      </p:sp>
      <p:sp>
        <p:nvSpPr>
          <p:cNvPr id="11" name="TextBox 10"/>
          <p:cNvSpPr txBox="1"/>
          <p:nvPr/>
        </p:nvSpPr>
        <p:spPr>
          <a:xfrm>
            <a:off x="301652" y="6944359"/>
            <a:ext cx="1239442" cy="307777"/>
          </a:xfrm>
          <a:prstGeom prst="rect">
            <a:avLst/>
          </a:prstGeom>
          <a:noFill/>
        </p:spPr>
        <p:txBody>
          <a:bodyPr wrap="none" rtlCol="0">
            <a:spAutoFit/>
          </a:bodyPr>
          <a:lstStyle/>
          <a:p>
            <a:r>
              <a:rPr lang="en-GB" sz="1400" b="1" dirty="0"/>
              <a:t>Under the Sea</a:t>
            </a:r>
            <a:endParaRPr lang="en-US" sz="1400" b="1" dirty="0"/>
          </a:p>
        </p:txBody>
      </p:sp>
      <p:sp>
        <p:nvSpPr>
          <p:cNvPr id="12" name="TextBox 11"/>
          <p:cNvSpPr txBox="1"/>
          <p:nvPr/>
        </p:nvSpPr>
        <p:spPr>
          <a:xfrm>
            <a:off x="301652" y="8207103"/>
            <a:ext cx="941925" cy="307777"/>
          </a:xfrm>
          <a:prstGeom prst="rect">
            <a:avLst/>
          </a:prstGeom>
          <a:noFill/>
        </p:spPr>
        <p:txBody>
          <a:bodyPr wrap="none" rtlCol="0">
            <a:spAutoFit/>
          </a:bodyPr>
          <a:lstStyle/>
          <a:p>
            <a:r>
              <a:rPr lang="en-GB" sz="1400" b="1" dirty="0"/>
              <a:t>Ice/frozen</a:t>
            </a:r>
          </a:p>
        </p:txBody>
      </p:sp>
      <p:sp>
        <p:nvSpPr>
          <p:cNvPr id="13" name="TextBox 12"/>
          <p:cNvSpPr txBox="1"/>
          <p:nvPr/>
        </p:nvSpPr>
        <p:spPr>
          <a:xfrm>
            <a:off x="301652" y="9513390"/>
            <a:ext cx="782522" cy="307777"/>
          </a:xfrm>
          <a:prstGeom prst="rect">
            <a:avLst/>
          </a:prstGeom>
          <a:noFill/>
        </p:spPr>
        <p:txBody>
          <a:bodyPr wrap="none" rtlCol="0">
            <a:spAutoFit/>
          </a:bodyPr>
          <a:lstStyle/>
          <a:p>
            <a:r>
              <a:rPr lang="en-GB" sz="1400" b="1" dirty="0"/>
              <a:t>Floating</a:t>
            </a:r>
            <a:endParaRPr lang="en-US" sz="1400" b="1" dirty="0"/>
          </a:p>
        </p:txBody>
      </p:sp>
      <p:sp>
        <p:nvSpPr>
          <p:cNvPr id="14" name="TextBox 13"/>
          <p:cNvSpPr txBox="1"/>
          <p:nvPr/>
        </p:nvSpPr>
        <p:spPr>
          <a:xfrm>
            <a:off x="301652" y="10913564"/>
            <a:ext cx="723275" cy="307777"/>
          </a:xfrm>
          <a:prstGeom prst="rect">
            <a:avLst/>
          </a:prstGeom>
          <a:noFill/>
        </p:spPr>
        <p:txBody>
          <a:bodyPr wrap="none" rtlCol="0">
            <a:spAutoFit/>
          </a:bodyPr>
          <a:lstStyle/>
          <a:p>
            <a:r>
              <a:rPr lang="en-GB" sz="1400" b="1" dirty="0"/>
              <a:t>Sinking</a:t>
            </a:r>
            <a:endParaRPr lang="en-US" sz="1400" b="1" dirty="0"/>
          </a:p>
        </p:txBody>
      </p:sp>
      <p:sp>
        <p:nvSpPr>
          <p:cNvPr id="15" name="TextBox 14"/>
          <p:cNvSpPr txBox="1"/>
          <p:nvPr/>
        </p:nvSpPr>
        <p:spPr>
          <a:xfrm>
            <a:off x="4015863" y="4244700"/>
            <a:ext cx="830612" cy="307777"/>
          </a:xfrm>
          <a:prstGeom prst="rect">
            <a:avLst/>
          </a:prstGeom>
          <a:noFill/>
        </p:spPr>
        <p:txBody>
          <a:bodyPr wrap="none" rtlCol="0">
            <a:spAutoFit/>
          </a:bodyPr>
          <a:lstStyle/>
          <a:p>
            <a:r>
              <a:rPr lang="en-GB" sz="1400" b="1" dirty="0"/>
              <a:t>Weather</a:t>
            </a:r>
            <a:endParaRPr lang="en-US" sz="1400" b="1" dirty="0"/>
          </a:p>
        </p:txBody>
      </p:sp>
      <p:sp>
        <p:nvSpPr>
          <p:cNvPr id="16" name="TextBox 15"/>
          <p:cNvSpPr txBox="1"/>
          <p:nvPr/>
        </p:nvSpPr>
        <p:spPr>
          <a:xfrm>
            <a:off x="4015863" y="5594529"/>
            <a:ext cx="764953" cy="307777"/>
          </a:xfrm>
          <a:prstGeom prst="rect">
            <a:avLst/>
          </a:prstGeom>
          <a:noFill/>
        </p:spPr>
        <p:txBody>
          <a:bodyPr wrap="none" rtlCol="0">
            <a:spAutoFit/>
          </a:bodyPr>
          <a:lstStyle/>
          <a:p>
            <a:r>
              <a:rPr lang="en-GB" sz="1400" b="1" dirty="0"/>
              <a:t>Melting</a:t>
            </a:r>
            <a:endParaRPr lang="en-US" sz="1400" b="1" dirty="0"/>
          </a:p>
        </p:txBody>
      </p:sp>
      <p:sp>
        <p:nvSpPr>
          <p:cNvPr id="17" name="TextBox 16"/>
          <p:cNvSpPr txBox="1"/>
          <p:nvPr/>
        </p:nvSpPr>
        <p:spPr>
          <a:xfrm>
            <a:off x="4027329" y="6958873"/>
            <a:ext cx="819455" cy="307777"/>
          </a:xfrm>
          <a:prstGeom prst="rect">
            <a:avLst/>
          </a:prstGeom>
          <a:noFill/>
        </p:spPr>
        <p:txBody>
          <a:bodyPr wrap="none" rtlCol="0">
            <a:spAutoFit/>
          </a:bodyPr>
          <a:lstStyle/>
          <a:p>
            <a:r>
              <a:rPr lang="en-GB" sz="1400" b="1" dirty="0"/>
              <a:t>Capacity</a:t>
            </a:r>
            <a:endParaRPr lang="en-US" sz="1400" b="1" dirty="0"/>
          </a:p>
        </p:txBody>
      </p:sp>
      <p:sp>
        <p:nvSpPr>
          <p:cNvPr id="2" name="Rectangle 1"/>
          <p:cNvSpPr/>
          <p:nvPr/>
        </p:nvSpPr>
        <p:spPr>
          <a:xfrm>
            <a:off x="88531" y="-30816"/>
            <a:ext cx="6769469" cy="4249561"/>
          </a:xfrm>
          <a:prstGeom prst="rect">
            <a:avLst/>
          </a:prstGeom>
        </p:spPr>
        <p:txBody>
          <a:bodyPr wrap="square">
            <a:spAutoFit/>
          </a:bodyPr>
          <a:lstStyle/>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‘What is a Reflection?’ and ‘Sunshine and Sunflowers’ Summer 1 Topics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This term, we will be stimulating children’s curiosity, understanding, knowledge and imagination about water in its different forms in our topic ‘What is a Reflection?’; exploring creatures who live in and around water, why we need water to survive, where water comes from, the properties of water and the ways that water can move and change shape.  We will also be learning about the world through our topic ‘Sunshine and Sunflowers’, learning about growth and change through life cycles and sharing our very own ‘All About Me’ Boxes.  Below are a list of key words and phrases that are related to our topics. We feel it is important for the children to have some understanding of the basic vocabulary before they begin the topic. In order to support your child’s learning, we would like you to spend some time talking about the meaning and understanding of these words and phrases. We encourage parents to use their home language to talk about these words and phrases to help children understand these words, especially if another language is spoken at home.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p:cNvSpPr txBox="1"/>
          <p:nvPr/>
        </p:nvSpPr>
        <p:spPr>
          <a:xfrm>
            <a:off x="4082624" y="8228877"/>
            <a:ext cx="452368" cy="307777"/>
          </a:xfrm>
          <a:prstGeom prst="rect">
            <a:avLst/>
          </a:prstGeom>
          <a:noFill/>
        </p:spPr>
        <p:txBody>
          <a:bodyPr wrap="none" rtlCol="0">
            <a:spAutoFit/>
          </a:bodyPr>
          <a:lstStyle/>
          <a:p>
            <a:r>
              <a:rPr lang="en-GB" sz="1400" b="1" dirty="0"/>
              <a:t>Full</a:t>
            </a:r>
            <a:endParaRPr lang="en-US" sz="1400" b="1" dirty="0"/>
          </a:p>
        </p:txBody>
      </p:sp>
      <p:sp>
        <p:nvSpPr>
          <p:cNvPr id="34" name="TextBox 33"/>
          <p:cNvSpPr txBox="1"/>
          <p:nvPr/>
        </p:nvSpPr>
        <p:spPr>
          <a:xfrm>
            <a:off x="4082624" y="9535164"/>
            <a:ext cx="661656" cy="307777"/>
          </a:xfrm>
          <a:prstGeom prst="rect">
            <a:avLst/>
          </a:prstGeom>
          <a:noFill/>
        </p:spPr>
        <p:txBody>
          <a:bodyPr wrap="none" rtlCol="0">
            <a:spAutoFit/>
          </a:bodyPr>
          <a:lstStyle/>
          <a:p>
            <a:r>
              <a:rPr lang="en-GB" sz="1400" b="1" dirty="0"/>
              <a:t>Empty</a:t>
            </a:r>
            <a:endParaRPr lang="en-US" sz="1400" b="1" dirty="0"/>
          </a:p>
        </p:txBody>
      </p:sp>
      <p:sp>
        <p:nvSpPr>
          <p:cNvPr id="35" name="TextBox 34"/>
          <p:cNvSpPr txBox="1"/>
          <p:nvPr/>
        </p:nvSpPr>
        <p:spPr>
          <a:xfrm>
            <a:off x="4003543" y="10804538"/>
            <a:ext cx="1380378" cy="307777"/>
          </a:xfrm>
          <a:prstGeom prst="rect">
            <a:avLst/>
          </a:prstGeom>
          <a:noFill/>
        </p:spPr>
        <p:txBody>
          <a:bodyPr wrap="none" rtlCol="0">
            <a:spAutoFit/>
          </a:bodyPr>
          <a:lstStyle/>
          <a:p>
            <a:r>
              <a:rPr lang="en-GB" sz="1400" b="1" dirty="0"/>
              <a:t>Keeping healthy</a:t>
            </a:r>
            <a:endParaRPr lang="en-US" sz="1400" b="1" dirty="0"/>
          </a:p>
        </p:txBody>
      </p:sp>
      <p:pic>
        <p:nvPicPr>
          <p:cNvPr id="21" name="Picture 20"/>
          <p:cNvPicPr>
            <a:picLocks noChangeAspect="1"/>
          </p:cNvPicPr>
          <p:nvPr/>
        </p:nvPicPr>
        <p:blipFill rotWithShape="1">
          <a:blip r:embed="rId2" cstate="print"/>
          <a:srcRect t="1645" b="12311"/>
          <a:stretch/>
        </p:blipFill>
        <p:spPr>
          <a:xfrm>
            <a:off x="1718367" y="6938380"/>
            <a:ext cx="1466445" cy="126179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573" y="4302091"/>
            <a:ext cx="1806115" cy="131588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293" y="5524650"/>
            <a:ext cx="1492437" cy="1341417"/>
          </a:xfrm>
          <a:prstGeom prst="rect">
            <a:avLst/>
          </a:prstGeom>
        </p:spPr>
      </p:pic>
      <p:pic>
        <p:nvPicPr>
          <p:cNvPr id="22" name="Picture 21"/>
          <p:cNvPicPr>
            <a:picLocks noChangeAspect="1"/>
          </p:cNvPicPr>
          <p:nvPr/>
        </p:nvPicPr>
        <p:blipFill>
          <a:blip r:embed="rId5" cstate="print"/>
          <a:stretch>
            <a:fillRect/>
          </a:stretch>
        </p:blipFill>
        <p:spPr>
          <a:xfrm>
            <a:off x="1854658" y="8382765"/>
            <a:ext cx="1086654" cy="1215337"/>
          </a:xfrm>
          <a:prstGeom prst="rect">
            <a:avLst/>
          </a:prstGeom>
        </p:spPr>
      </p:pic>
      <p:pic>
        <p:nvPicPr>
          <p:cNvPr id="25" name="Picture 24"/>
          <p:cNvPicPr>
            <a:picLocks noChangeAspect="1"/>
          </p:cNvPicPr>
          <p:nvPr/>
        </p:nvPicPr>
        <p:blipFill>
          <a:blip r:embed="rId6" cstate="print"/>
          <a:stretch>
            <a:fillRect/>
          </a:stretch>
        </p:blipFill>
        <p:spPr>
          <a:xfrm>
            <a:off x="1993828" y="9667278"/>
            <a:ext cx="625180" cy="1184715"/>
          </a:xfrm>
          <a:prstGeom prst="rect">
            <a:avLst/>
          </a:prstGeom>
        </p:spPr>
      </p:pic>
      <p:pic>
        <p:nvPicPr>
          <p:cNvPr id="26" name="Picture 25"/>
          <p:cNvPicPr>
            <a:picLocks noChangeAspect="1"/>
          </p:cNvPicPr>
          <p:nvPr/>
        </p:nvPicPr>
        <p:blipFill>
          <a:blip r:embed="rId7" cstate="print"/>
          <a:stretch>
            <a:fillRect/>
          </a:stretch>
        </p:blipFill>
        <p:spPr>
          <a:xfrm>
            <a:off x="1719449" y="10935339"/>
            <a:ext cx="914316" cy="1256662"/>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3921" y="4145212"/>
            <a:ext cx="1044205" cy="1413730"/>
          </a:xfrm>
          <a:prstGeom prst="rect">
            <a:avLst/>
          </a:prstGeom>
        </p:spPr>
      </p:pic>
      <p:pic>
        <p:nvPicPr>
          <p:cNvPr id="30" name="Picture 29"/>
          <p:cNvPicPr>
            <a:picLocks noChangeAspect="1"/>
          </p:cNvPicPr>
          <p:nvPr/>
        </p:nvPicPr>
        <p:blipFill>
          <a:blip r:embed="rId9" cstate="print"/>
          <a:stretch>
            <a:fillRect/>
          </a:stretch>
        </p:blipFill>
        <p:spPr>
          <a:xfrm>
            <a:off x="5190946" y="5766985"/>
            <a:ext cx="1430153" cy="850228"/>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7325" y="6702575"/>
            <a:ext cx="1361835" cy="1361835"/>
          </a:xfrm>
          <a:prstGeom prst="rect">
            <a:avLst/>
          </a:prstGeom>
        </p:spPr>
      </p:pic>
      <p:pic>
        <p:nvPicPr>
          <p:cNvPr id="32" name="Picture 31"/>
          <p:cNvPicPr>
            <a:picLocks noChangeAspect="1"/>
          </p:cNvPicPr>
          <p:nvPr/>
        </p:nvPicPr>
        <p:blipFill rotWithShape="1">
          <a:blip r:embed="rId11" cstate="print"/>
          <a:srcRect l="31700" r="34401" b="15190"/>
          <a:stretch/>
        </p:blipFill>
        <p:spPr>
          <a:xfrm>
            <a:off x="5371414" y="9598102"/>
            <a:ext cx="1136696" cy="1421948"/>
          </a:xfrm>
          <a:prstGeom prst="rect">
            <a:avLst/>
          </a:prstGeom>
        </p:spPr>
      </p:pic>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l="2727" r="50000" b="50000"/>
          <a:stretch/>
        </p:blipFill>
        <p:spPr>
          <a:xfrm>
            <a:off x="5057178" y="8173765"/>
            <a:ext cx="1643847" cy="1201272"/>
          </a:xfrm>
          <a:prstGeom prst="rect">
            <a:avLst/>
          </a:prstGeom>
        </p:spPr>
      </p:pic>
      <p:pic>
        <p:nvPicPr>
          <p:cNvPr id="37" name="Picture 36"/>
          <p:cNvPicPr>
            <a:picLocks noChangeAspect="1"/>
          </p:cNvPicPr>
          <p:nvPr/>
        </p:nvPicPr>
        <p:blipFill rotWithShape="1">
          <a:blip r:embed="rId13" cstate="print">
            <a:extLst>
              <a:ext uri="{28A0092B-C50C-407E-A947-70E740481C1C}">
                <a14:useLocalDpi xmlns:a14="http://schemas.microsoft.com/office/drawing/2010/main" val="0"/>
              </a:ext>
            </a:extLst>
          </a:blip>
          <a:srcRect l="8173" t="11905" r="12019" b="14881"/>
          <a:stretch/>
        </p:blipFill>
        <p:spPr>
          <a:xfrm>
            <a:off x="4990065" y="11112315"/>
            <a:ext cx="1438062" cy="1065552"/>
          </a:xfrm>
          <a:prstGeom prst="rect">
            <a:avLst/>
          </a:prstGeom>
        </p:spPr>
      </p:pic>
    </p:spTree>
    <p:extLst>
      <p:ext uri="{BB962C8B-B14F-4D97-AF65-F5344CB8AC3E}">
        <p14:creationId xmlns:p14="http://schemas.microsoft.com/office/powerpoint/2010/main" val="322879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2549" y="164883"/>
            <a:ext cx="3529749" cy="307777"/>
          </a:xfrm>
          <a:prstGeom prst="rect">
            <a:avLst/>
          </a:prstGeom>
          <a:noFill/>
        </p:spPr>
        <p:txBody>
          <a:bodyPr wrap="none" rtlCol="0">
            <a:spAutoFit/>
          </a:bodyPr>
          <a:lstStyle/>
          <a:p>
            <a:pPr algn="ctr"/>
            <a:r>
              <a:rPr lang="en-GB" sz="1400" b="1" dirty="0"/>
              <a:t>Sunflowers and Sunshine </a:t>
            </a:r>
            <a:r>
              <a:rPr lang="en-GB" sz="1400" i="1" dirty="0"/>
              <a:t>(Growth &amp; Change)</a:t>
            </a:r>
            <a:endParaRPr lang="en-US" sz="1400" i="1" dirty="0"/>
          </a:p>
        </p:txBody>
      </p:sp>
      <p:sp>
        <p:nvSpPr>
          <p:cNvPr id="4" name="TextBox 3"/>
          <p:cNvSpPr txBox="1"/>
          <p:nvPr/>
        </p:nvSpPr>
        <p:spPr>
          <a:xfrm>
            <a:off x="301652" y="815700"/>
            <a:ext cx="784189" cy="307777"/>
          </a:xfrm>
          <a:prstGeom prst="rect">
            <a:avLst/>
          </a:prstGeom>
          <a:noFill/>
        </p:spPr>
        <p:txBody>
          <a:bodyPr wrap="none" rtlCol="0">
            <a:spAutoFit/>
          </a:bodyPr>
          <a:lstStyle/>
          <a:p>
            <a:r>
              <a:rPr lang="en-GB" sz="1400" b="1" dirty="0"/>
              <a:t>Seasons</a:t>
            </a:r>
            <a:endParaRPr lang="en-US" sz="1400" b="1" dirty="0"/>
          </a:p>
        </p:txBody>
      </p:sp>
      <p:sp>
        <p:nvSpPr>
          <p:cNvPr id="5" name="TextBox 4"/>
          <p:cNvSpPr txBox="1"/>
          <p:nvPr/>
        </p:nvSpPr>
        <p:spPr>
          <a:xfrm>
            <a:off x="301652" y="2165529"/>
            <a:ext cx="947054" cy="307777"/>
          </a:xfrm>
          <a:prstGeom prst="rect">
            <a:avLst/>
          </a:prstGeom>
          <a:noFill/>
        </p:spPr>
        <p:txBody>
          <a:bodyPr wrap="none" rtlCol="0">
            <a:spAutoFit/>
          </a:bodyPr>
          <a:lstStyle/>
          <a:p>
            <a:r>
              <a:rPr lang="en-GB" sz="1400" b="1" dirty="0"/>
              <a:t>Life Cycles</a:t>
            </a:r>
            <a:endParaRPr lang="en-US" sz="1400" b="1" dirty="0"/>
          </a:p>
        </p:txBody>
      </p:sp>
      <p:sp>
        <p:nvSpPr>
          <p:cNvPr id="6" name="TextBox 5"/>
          <p:cNvSpPr txBox="1"/>
          <p:nvPr/>
        </p:nvSpPr>
        <p:spPr>
          <a:xfrm>
            <a:off x="301652" y="3515359"/>
            <a:ext cx="561372" cy="307777"/>
          </a:xfrm>
          <a:prstGeom prst="rect">
            <a:avLst/>
          </a:prstGeom>
          <a:noFill/>
        </p:spPr>
        <p:txBody>
          <a:bodyPr wrap="none" rtlCol="0">
            <a:spAutoFit/>
          </a:bodyPr>
          <a:lstStyle/>
          <a:p>
            <a:r>
              <a:rPr lang="en-GB" sz="1400" b="1" dirty="0"/>
              <a:t>Pupa</a:t>
            </a:r>
            <a:endParaRPr lang="en-US" sz="1400" b="1" dirty="0"/>
          </a:p>
        </p:txBody>
      </p:sp>
      <p:sp>
        <p:nvSpPr>
          <p:cNvPr id="7" name="TextBox 6"/>
          <p:cNvSpPr txBox="1"/>
          <p:nvPr/>
        </p:nvSpPr>
        <p:spPr>
          <a:xfrm>
            <a:off x="301652" y="4778103"/>
            <a:ext cx="993798" cy="307777"/>
          </a:xfrm>
          <a:prstGeom prst="rect">
            <a:avLst/>
          </a:prstGeom>
          <a:noFill/>
        </p:spPr>
        <p:txBody>
          <a:bodyPr wrap="none" rtlCol="0">
            <a:spAutoFit/>
          </a:bodyPr>
          <a:lstStyle/>
          <a:p>
            <a:r>
              <a:rPr lang="en-GB" sz="1400" b="1" dirty="0"/>
              <a:t>Frogspawn</a:t>
            </a:r>
            <a:endParaRPr lang="en-US" sz="1400" b="1" dirty="0"/>
          </a:p>
        </p:txBody>
      </p:sp>
      <p:sp>
        <p:nvSpPr>
          <p:cNvPr id="8" name="TextBox 7"/>
          <p:cNvSpPr txBox="1"/>
          <p:nvPr/>
        </p:nvSpPr>
        <p:spPr>
          <a:xfrm>
            <a:off x="301652" y="6084390"/>
            <a:ext cx="770596" cy="307777"/>
          </a:xfrm>
          <a:prstGeom prst="rect">
            <a:avLst/>
          </a:prstGeom>
          <a:noFill/>
        </p:spPr>
        <p:txBody>
          <a:bodyPr wrap="none" rtlCol="0">
            <a:spAutoFit/>
          </a:bodyPr>
          <a:lstStyle/>
          <a:p>
            <a:r>
              <a:rPr lang="en-GB" sz="1400" b="1" dirty="0"/>
              <a:t>Tadpole</a:t>
            </a:r>
            <a:endParaRPr lang="en-US" sz="1400" b="1" dirty="0"/>
          </a:p>
        </p:txBody>
      </p:sp>
      <p:sp>
        <p:nvSpPr>
          <p:cNvPr id="9" name="TextBox 8"/>
          <p:cNvSpPr txBox="1"/>
          <p:nvPr/>
        </p:nvSpPr>
        <p:spPr>
          <a:xfrm>
            <a:off x="301652" y="7484564"/>
            <a:ext cx="705450" cy="307777"/>
          </a:xfrm>
          <a:prstGeom prst="rect">
            <a:avLst/>
          </a:prstGeom>
          <a:noFill/>
        </p:spPr>
        <p:txBody>
          <a:bodyPr wrap="none" rtlCol="0">
            <a:spAutoFit/>
          </a:bodyPr>
          <a:lstStyle/>
          <a:p>
            <a:r>
              <a:rPr lang="en-GB" sz="1400" b="1" dirty="0" err="1"/>
              <a:t>Froglet</a:t>
            </a:r>
            <a:endParaRPr lang="en-US" sz="1400" b="1" dirty="0"/>
          </a:p>
        </p:txBody>
      </p:sp>
      <p:sp>
        <p:nvSpPr>
          <p:cNvPr id="10" name="TextBox 9"/>
          <p:cNvSpPr txBox="1"/>
          <p:nvPr/>
        </p:nvSpPr>
        <p:spPr>
          <a:xfrm>
            <a:off x="4015863" y="815700"/>
            <a:ext cx="1027525" cy="307777"/>
          </a:xfrm>
          <a:prstGeom prst="rect">
            <a:avLst/>
          </a:prstGeom>
          <a:noFill/>
        </p:spPr>
        <p:txBody>
          <a:bodyPr wrap="none" rtlCol="0">
            <a:spAutoFit/>
          </a:bodyPr>
          <a:lstStyle/>
          <a:p>
            <a:r>
              <a:rPr lang="en-GB" sz="1400" b="1" dirty="0"/>
              <a:t>Differences</a:t>
            </a:r>
            <a:endParaRPr lang="en-US" sz="1400" b="1" dirty="0"/>
          </a:p>
        </p:txBody>
      </p:sp>
      <p:sp>
        <p:nvSpPr>
          <p:cNvPr id="11" name="TextBox 10"/>
          <p:cNvSpPr txBox="1"/>
          <p:nvPr/>
        </p:nvSpPr>
        <p:spPr>
          <a:xfrm>
            <a:off x="4015863" y="2165529"/>
            <a:ext cx="761683" cy="307777"/>
          </a:xfrm>
          <a:prstGeom prst="rect">
            <a:avLst/>
          </a:prstGeom>
          <a:noFill/>
        </p:spPr>
        <p:txBody>
          <a:bodyPr wrap="none" rtlCol="0">
            <a:spAutoFit/>
          </a:bodyPr>
          <a:lstStyle/>
          <a:p>
            <a:r>
              <a:rPr lang="en-GB" sz="1400" b="1" dirty="0"/>
              <a:t>Healthy</a:t>
            </a:r>
          </a:p>
        </p:txBody>
      </p:sp>
      <p:sp>
        <p:nvSpPr>
          <p:cNvPr id="12" name="TextBox 11"/>
          <p:cNvSpPr txBox="1"/>
          <p:nvPr/>
        </p:nvSpPr>
        <p:spPr>
          <a:xfrm>
            <a:off x="4027329" y="3529873"/>
            <a:ext cx="917944" cy="307777"/>
          </a:xfrm>
          <a:prstGeom prst="rect">
            <a:avLst/>
          </a:prstGeom>
          <a:noFill/>
        </p:spPr>
        <p:txBody>
          <a:bodyPr wrap="none" rtlCol="0">
            <a:spAutoFit/>
          </a:bodyPr>
          <a:lstStyle/>
          <a:p>
            <a:r>
              <a:rPr lang="en-GB" sz="1400" b="1" dirty="0"/>
              <a:t>New born</a:t>
            </a:r>
            <a:endParaRPr lang="en-US" sz="1400" b="1" dirty="0"/>
          </a:p>
        </p:txBody>
      </p:sp>
      <p:sp>
        <p:nvSpPr>
          <p:cNvPr id="23" name="TextBox 22"/>
          <p:cNvSpPr txBox="1"/>
          <p:nvPr/>
        </p:nvSpPr>
        <p:spPr>
          <a:xfrm>
            <a:off x="301652" y="9017273"/>
            <a:ext cx="1141787" cy="307777"/>
          </a:xfrm>
          <a:prstGeom prst="rect">
            <a:avLst/>
          </a:prstGeom>
          <a:noFill/>
        </p:spPr>
        <p:txBody>
          <a:bodyPr wrap="none" rtlCol="0">
            <a:spAutoFit/>
          </a:bodyPr>
          <a:lstStyle/>
          <a:p>
            <a:r>
              <a:rPr lang="en-GB" sz="1400" b="1" dirty="0"/>
              <a:t>Pond habitat</a:t>
            </a:r>
            <a:endParaRPr lang="en-US" sz="1400" b="1" dirty="0"/>
          </a:p>
        </p:txBody>
      </p:sp>
      <p:sp>
        <p:nvSpPr>
          <p:cNvPr id="25" name="TextBox 24"/>
          <p:cNvSpPr txBox="1"/>
          <p:nvPr/>
        </p:nvSpPr>
        <p:spPr>
          <a:xfrm>
            <a:off x="4048521" y="4740328"/>
            <a:ext cx="744627" cy="307777"/>
          </a:xfrm>
          <a:prstGeom prst="rect">
            <a:avLst/>
          </a:prstGeom>
          <a:noFill/>
        </p:spPr>
        <p:txBody>
          <a:bodyPr wrap="none" rtlCol="0">
            <a:spAutoFit/>
          </a:bodyPr>
          <a:lstStyle/>
          <a:p>
            <a:r>
              <a:rPr lang="en-GB" sz="1400" b="1" dirty="0"/>
              <a:t>Toddler</a:t>
            </a:r>
            <a:endParaRPr lang="en-US" sz="1400" b="1" dirty="0"/>
          </a:p>
        </p:txBody>
      </p:sp>
      <p:sp>
        <p:nvSpPr>
          <p:cNvPr id="34" name="TextBox 33"/>
          <p:cNvSpPr txBox="1"/>
          <p:nvPr/>
        </p:nvSpPr>
        <p:spPr>
          <a:xfrm>
            <a:off x="4053593" y="6077134"/>
            <a:ext cx="858120" cy="307777"/>
          </a:xfrm>
          <a:prstGeom prst="rect">
            <a:avLst/>
          </a:prstGeom>
          <a:noFill/>
        </p:spPr>
        <p:txBody>
          <a:bodyPr wrap="none" rtlCol="0">
            <a:spAutoFit/>
          </a:bodyPr>
          <a:lstStyle/>
          <a:p>
            <a:r>
              <a:rPr lang="en-GB" sz="1400" b="1" dirty="0"/>
              <a:t>Teenager</a:t>
            </a:r>
            <a:endParaRPr lang="en-US" sz="1400" b="1" dirty="0"/>
          </a:p>
        </p:txBody>
      </p:sp>
      <p:sp>
        <p:nvSpPr>
          <p:cNvPr id="37" name="TextBox 36"/>
          <p:cNvSpPr txBox="1"/>
          <p:nvPr/>
        </p:nvSpPr>
        <p:spPr>
          <a:xfrm>
            <a:off x="4053593" y="7477308"/>
            <a:ext cx="593432" cy="307777"/>
          </a:xfrm>
          <a:prstGeom prst="rect">
            <a:avLst/>
          </a:prstGeom>
          <a:noFill/>
        </p:spPr>
        <p:txBody>
          <a:bodyPr wrap="none" rtlCol="0">
            <a:spAutoFit/>
          </a:bodyPr>
          <a:lstStyle/>
          <a:p>
            <a:r>
              <a:rPr lang="en-GB" sz="1400" b="1" dirty="0"/>
              <a:t>Adult</a:t>
            </a:r>
            <a:endParaRPr lang="en-US" sz="1400" b="1" dirty="0"/>
          </a:p>
        </p:txBody>
      </p:sp>
      <p:sp>
        <p:nvSpPr>
          <p:cNvPr id="32" name="TextBox 31"/>
          <p:cNvSpPr txBox="1"/>
          <p:nvPr/>
        </p:nvSpPr>
        <p:spPr>
          <a:xfrm>
            <a:off x="316892" y="10449833"/>
            <a:ext cx="1016625" cy="307777"/>
          </a:xfrm>
          <a:prstGeom prst="rect">
            <a:avLst/>
          </a:prstGeom>
          <a:noFill/>
        </p:spPr>
        <p:txBody>
          <a:bodyPr wrap="none" rtlCol="0">
            <a:spAutoFit/>
          </a:bodyPr>
          <a:lstStyle/>
          <a:p>
            <a:r>
              <a:rPr lang="en-GB" sz="1400" b="1" dirty="0"/>
              <a:t>Similarities</a:t>
            </a:r>
            <a:endParaRPr lang="en-US" sz="1400" b="1" dirty="0"/>
          </a:p>
        </p:txBody>
      </p:sp>
      <p:sp>
        <p:nvSpPr>
          <p:cNvPr id="33" name="TextBox 32"/>
          <p:cNvSpPr txBox="1"/>
          <p:nvPr/>
        </p:nvSpPr>
        <p:spPr>
          <a:xfrm>
            <a:off x="4141708" y="10514241"/>
            <a:ext cx="902811" cy="307777"/>
          </a:xfrm>
          <a:prstGeom prst="rect">
            <a:avLst/>
          </a:prstGeom>
          <a:noFill/>
        </p:spPr>
        <p:txBody>
          <a:bodyPr wrap="none" rtlCol="0">
            <a:spAutoFit/>
          </a:bodyPr>
          <a:lstStyle/>
          <a:p>
            <a:r>
              <a:rPr lang="en-GB" sz="1400" b="1" dirty="0"/>
              <a:t>Sequence</a:t>
            </a:r>
            <a:endParaRPr lang="en-US" sz="1400" b="1" dirty="0"/>
          </a:p>
        </p:txBody>
      </p:sp>
      <p:pic>
        <p:nvPicPr>
          <p:cNvPr id="13" name="Picture 12"/>
          <p:cNvPicPr>
            <a:picLocks noChangeAspect="1"/>
          </p:cNvPicPr>
          <p:nvPr/>
        </p:nvPicPr>
        <p:blipFill>
          <a:blip r:embed="rId2" cstate="print"/>
          <a:stretch>
            <a:fillRect/>
          </a:stretch>
        </p:blipFill>
        <p:spPr>
          <a:xfrm>
            <a:off x="1168100" y="1090311"/>
            <a:ext cx="2354117" cy="486073"/>
          </a:xfrm>
          <a:prstGeom prst="rect">
            <a:avLst/>
          </a:prstGeom>
        </p:spPr>
      </p:pic>
      <p:pic>
        <p:nvPicPr>
          <p:cNvPr id="15" name="Picture 14"/>
          <p:cNvPicPr>
            <a:picLocks noChangeAspect="1"/>
          </p:cNvPicPr>
          <p:nvPr/>
        </p:nvPicPr>
        <p:blipFill>
          <a:blip r:embed="rId3" cstate="print"/>
          <a:stretch>
            <a:fillRect/>
          </a:stretch>
        </p:blipFill>
        <p:spPr>
          <a:xfrm>
            <a:off x="1666805" y="2194035"/>
            <a:ext cx="1287932" cy="1022275"/>
          </a:xfrm>
          <a:prstGeom prst="rect">
            <a:avLst/>
          </a:prstGeom>
        </p:spPr>
      </p:pic>
      <p:pic>
        <p:nvPicPr>
          <p:cNvPr id="20" name="Picture 19"/>
          <p:cNvPicPr>
            <a:picLocks noChangeAspect="1"/>
          </p:cNvPicPr>
          <p:nvPr/>
        </p:nvPicPr>
        <p:blipFill rotWithShape="1">
          <a:blip r:embed="rId4" cstate="print"/>
          <a:srcRect b="6739"/>
          <a:stretch/>
        </p:blipFill>
        <p:spPr>
          <a:xfrm>
            <a:off x="1646102" y="4996605"/>
            <a:ext cx="1502954" cy="993619"/>
          </a:xfrm>
          <a:prstGeom prst="rect">
            <a:avLst/>
          </a:prstGeom>
        </p:spPr>
      </p:pic>
      <p:pic>
        <p:nvPicPr>
          <p:cNvPr id="42" name="Picture 41"/>
          <p:cNvPicPr>
            <a:picLocks noChangeAspect="1"/>
          </p:cNvPicPr>
          <p:nvPr/>
        </p:nvPicPr>
        <p:blipFill>
          <a:blip r:embed="rId5" cstate="print"/>
          <a:stretch>
            <a:fillRect/>
          </a:stretch>
        </p:blipFill>
        <p:spPr>
          <a:xfrm>
            <a:off x="5126446" y="10757610"/>
            <a:ext cx="1287651" cy="1287651"/>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6102" y="3515359"/>
            <a:ext cx="1231176" cy="120759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0902" y="7550916"/>
            <a:ext cx="1372203" cy="1358662"/>
          </a:xfrm>
          <a:prstGeom prst="rect">
            <a:avLst/>
          </a:prstGeom>
        </p:spPr>
      </p:pic>
      <p:pic>
        <p:nvPicPr>
          <p:cNvPr id="28" name="Picture 27"/>
          <p:cNvPicPr>
            <a:picLocks noChangeAspect="1"/>
          </p:cNvPicPr>
          <p:nvPr/>
        </p:nvPicPr>
        <p:blipFill rotWithShape="1">
          <a:blip r:embed="rId8" cstate="print"/>
          <a:srcRect l="1974" t="7143" r="3948" b="9739"/>
          <a:stretch/>
        </p:blipFill>
        <p:spPr>
          <a:xfrm>
            <a:off x="1646102" y="6334430"/>
            <a:ext cx="1702183" cy="761816"/>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77644" y="9081681"/>
            <a:ext cx="1882009" cy="1496197"/>
          </a:xfrm>
          <a:prstGeom prst="rect">
            <a:avLst/>
          </a:prstGeom>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val="0"/>
              </a:ext>
            </a:extLst>
          </a:blip>
          <a:srcRect t="15333" b="11778"/>
          <a:stretch/>
        </p:blipFill>
        <p:spPr>
          <a:xfrm>
            <a:off x="1554050" y="10776774"/>
            <a:ext cx="1968167" cy="1075931"/>
          </a:xfrm>
          <a:prstGeom prst="rect">
            <a:avLst/>
          </a:prstGeom>
        </p:spPr>
      </p:pic>
      <p:pic>
        <p:nvPicPr>
          <p:cNvPr id="40" name="Picture 39"/>
          <p:cNvPicPr>
            <a:picLocks noChangeAspect="1"/>
          </p:cNvPicPr>
          <p:nvPr/>
        </p:nvPicPr>
        <p:blipFill>
          <a:blip r:embed="rId11" cstate="print"/>
          <a:stretch>
            <a:fillRect/>
          </a:stretch>
        </p:blipFill>
        <p:spPr>
          <a:xfrm>
            <a:off x="5267757" y="579713"/>
            <a:ext cx="1260456" cy="1499086"/>
          </a:xfrm>
          <a:prstGeom prst="rect">
            <a:avLst/>
          </a:prstGeom>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52686" y="2165529"/>
            <a:ext cx="1973723" cy="1110219"/>
          </a:xfrm>
          <a:prstGeom prst="rect">
            <a:avLst/>
          </a:prstGeom>
        </p:spPr>
      </p:pic>
      <p:pic>
        <p:nvPicPr>
          <p:cNvPr id="46" name="Picture 45"/>
          <p:cNvPicPr>
            <a:picLocks noChangeAspect="1"/>
          </p:cNvPicPr>
          <p:nvPr/>
        </p:nvPicPr>
        <p:blipFill>
          <a:blip r:embed="rId13" cstate="print"/>
          <a:stretch>
            <a:fillRect/>
          </a:stretch>
        </p:blipFill>
        <p:spPr>
          <a:xfrm>
            <a:off x="5393131" y="4685583"/>
            <a:ext cx="821136" cy="1498821"/>
          </a:xfrm>
          <a:prstGeom prst="rect">
            <a:avLst/>
          </a:prstGeom>
        </p:spPr>
      </p:pic>
      <p:pic>
        <p:nvPicPr>
          <p:cNvPr id="48" name="Picture 47"/>
          <p:cNvPicPr>
            <a:picLocks noChangeAspect="1"/>
          </p:cNvPicPr>
          <p:nvPr/>
        </p:nvPicPr>
        <p:blipFill>
          <a:blip r:embed="rId14" cstate="print"/>
          <a:stretch>
            <a:fillRect/>
          </a:stretch>
        </p:blipFill>
        <p:spPr>
          <a:xfrm>
            <a:off x="4852686" y="7685079"/>
            <a:ext cx="1799532" cy="1415632"/>
          </a:xfrm>
          <a:prstGeom prst="rect">
            <a:avLst/>
          </a:prstGeom>
        </p:spPr>
      </p:pic>
      <p:sp>
        <p:nvSpPr>
          <p:cNvPr id="24" name="TextBox 23"/>
          <p:cNvSpPr txBox="1"/>
          <p:nvPr/>
        </p:nvSpPr>
        <p:spPr>
          <a:xfrm>
            <a:off x="4126468" y="9081681"/>
            <a:ext cx="804707" cy="307777"/>
          </a:xfrm>
          <a:prstGeom prst="rect">
            <a:avLst/>
          </a:prstGeom>
          <a:noFill/>
        </p:spPr>
        <p:txBody>
          <a:bodyPr wrap="none" rtlCol="0">
            <a:spAutoFit/>
          </a:bodyPr>
          <a:lstStyle/>
          <a:p>
            <a:r>
              <a:rPr lang="en-GB" sz="1400" b="1" dirty="0"/>
              <a:t>Changes</a:t>
            </a:r>
            <a:endParaRPr lang="en-US" sz="1400" b="1" dirty="0"/>
          </a:p>
        </p:txBody>
      </p:sp>
      <p:pic>
        <p:nvPicPr>
          <p:cNvPr id="2" name="Picture 1">
            <a:extLst>
              <a:ext uri="{FF2B5EF4-FFF2-40B4-BE49-F238E27FC236}">
                <a16:creationId xmlns:a16="http://schemas.microsoft.com/office/drawing/2014/main" id="{BBAB6C9B-23BE-4CA1-A60B-CD3E27C9ED4F}"/>
              </a:ext>
            </a:extLst>
          </p:cNvPr>
          <p:cNvPicPr>
            <a:picLocks noChangeAspect="1"/>
          </p:cNvPicPr>
          <p:nvPr/>
        </p:nvPicPr>
        <p:blipFill rotWithShape="1">
          <a:blip r:embed="rId15"/>
          <a:srcRect b="8328"/>
          <a:stretch/>
        </p:blipFill>
        <p:spPr>
          <a:xfrm>
            <a:off x="5291964" y="3450879"/>
            <a:ext cx="1023469" cy="1296834"/>
          </a:xfrm>
          <a:prstGeom prst="rect">
            <a:avLst/>
          </a:prstGeom>
        </p:spPr>
      </p:pic>
      <p:pic>
        <p:nvPicPr>
          <p:cNvPr id="17" name="Picture 16">
            <a:extLst>
              <a:ext uri="{FF2B5EF4-FFF2-40B4-BE49-F238E27FC236}">
                <a16:creationId xmlns:a16="http://schemas.microsoft.com/office/drawing/2014/main" id="{15C179C2-3543-4527-B8DB-AC8FF7EC539D}"/>
              </a:ext>
            </a:extLst>
          </p:cNvPr>
          <p:cNvPicPr>
            <a:picLocks noChangeAspect="1"/>
          </p:cNvPicPr>
          <p:nvPr/>
        </p:nvPicPr>
        <p:blipFill rotWithShape="1">
          <a:blip r:embed="rId16"/>
          <a:srcRect l="29348" t="4394" r="28130" b="27038"/>
          <a:stretch/>
        </p:blipFill>
        <p:spPr>
          <a:xfrm>
            <a:off x="5332607" y="6211108"/>
            <a:ext cx="997023" cy="1415632"/>
          </a:xfrm>
          <a:prstGeom prst="rect">
            <a:avLst/>
          </a:prstGeom>
        </p:spPr>
      </p:pic>
      <p:pic>
        <p:nvPicPr>
          <p:cNvPr id="1026" name="Picture 2" descr="Black Boy Growing Stages With Illustrations In Different Age Stock Vector -  Illustration of books, cute: 78987355">
            <a:extLst>
              <a:ext uri="{FF2B5EF4-FFF2-40B4-BE49-F238E27FC236}">
                <a16:creationId xmlns:a16="http://schemas.microsoft.com/office/drawing/2014/main" id="{73AC5867-7BBD-40D5-8A24-322A2042A4AD}"/>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23155" b="24390"/>
          <a:stretch/>
        </p:blipFill>
        <p:spPr bwMode="auto">
          <a:xfrm>
            <a:off x="4647025" y="9320271"/>
            <a:ext cx="2066925" cy="115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0178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468</TotalTime>
  <Words>265</Words>
  <Application>Microsoft Office PowerPoint</Application>
  <PresentationFormat>Widescreen</PresentationFormat>
  <Paragraphs>32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peradigou</dc:creator>
  <cp:lastModifiedBy>Katie Peradigou</cp:lastModifiedBy>
  <cp:revision>46</cp:revision>
  <cp:lastPrinted>2018-10-18T08:15:19Z</cp:lastPrinted>
  <dcterms:created xsi:type="dcterms:W3CDTF">2018-09-03T19:06:19Z</dcterms:created>
  <dcterms:modified xsi:type="dcterms:W3CDTF">2021-12-08T19:52:42Z</dcterms:modified>
</cp:coreProperties>
</file>