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B9428-E31D-4132-9F8F-6132853A53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5C4F11-34EC-42DB-A9B8-FAC569BC1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93E07A-3E89-4F92-8617-E701D9D675D2}"/>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5497E565-F6C7-4E72-9F5F-3500974529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BAC7FE-FBFF-4872-B193-D83F35009E6C}"/>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105595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0CECC-31EF-4601-BBE9-447D95BE6F7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9E0A8E-5BFF-407F-A2E8-DE5D926924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6112FA-A944-4DF9-A358-EAA72D529E3D}"/>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77E5218E-9DB2-4964-875A-7F48DE8CA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6B495C-735E-4E85-90E0-2CF3ED050301}"/>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258336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F086FA-3122-4690-8A6B-0D7B22BCB2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9BE84E-D9E9-43D6-A104-6B0FB44DC3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009592-BBA4-42D7-936E-0C805F51455D}"/>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31DA2635-4256-4FFA-8CAB-1ED862C2AC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A49AD8-0C2B-405D-9139-119EA19496A8}"/>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247405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ED130-32C9-477E-8C1C-8B996689FF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86937F-6E70-446D-8560-627588979A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62A012-583C-4356-95D3-6266F220E404}"/>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8D16E533-9B30-424D-9B08-2BBEC3A303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81311A-5694-4505-B892-9E4C98CF8B99}"/>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364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3B514-BB56-482F-9117-7F95337287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DBC2AA-436B-47C0-B0FF-85711F0303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F5DD075-6695-44E7-B4A1-4BBE4A1C8428}"/>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F24E0A60-C758-419B-9CCA-88E50ED110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475F4D-BF4F-4314-AD57-5D43FCBBE970}"/>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170492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5842-9103-4660-8BC6-25F10F92D7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306D8C-36D1-47C0-8320-E469BD13E94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37DD5D-E40E-47C0-8D91-4DDA8AB7A6F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709CEF-1276-4DC2-A7B3-AFA74655622A}"/>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6" name="Footer Placeholder 5">
            <a:extLst>
              <a:ext uri="{FF2B5EF4-FFF2-40B4-BE49-F238E27FC236}">
                <a16:creationId xmlns:a16="http://schemas.microsoft.com/office/drawing/2014/main" id="{6AFDCDF2-B40A-466C-A87C-F0952E099A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3E0534-F0AD-445D-8523-5410139F3314}"/>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419586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0A619-D713-4C93-8761-87065604859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1C7257-2E63-4E02-9D0F-20D716F6ED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FEF183A-266F-4EB7-8732-5865926F59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20BE01-E266-4BC5-A769-2415267285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11C6CF-8A72-49D0-B61D-210EC1D8FB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853CB6-2E35-4293-8EE3-B67D1AEE7C37}"/>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8" name="Footer Placeholder 7">
            <a:extLst>
              <a:ext uri="{FF2B5EF4-FFF2-40B4-BE49-F238E27FC236}">
                <a16:creationId xmlns:a16="http://schemas.microsoft.com/office/drawing/2014/main" id="{C883E172-7236-4CC9-B9BB-EC4837ADE4D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02A3C18-0CCC-43A5-BE4F-FFBCD6182149}"/>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144562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A7BE3-A964-4C43-9B52-583B9D02B1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9CE29B-FC67-4B20-B337-08FF62C7E21C}"/>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4" name="Footer Placeholder 3">
            <a:extLst>
              <a:ext uri="{FF2B5EF4-FFF2-40B4-BE49-F238E27FC236}">
                <a16:creationId xmlns:a16="http://schemas.microsoft.com/office/drawing/2014/main" id="{29630E1B-A7BF-4BEB-BEFC-5921C89A45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E87E68D-60FC-42DB-8D9A-0028D455C6C8}"/>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257761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BC5D9E-585E-4C51-BDE4-39CB57624456}"/>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3" name="Footer Placeholder 2">
            <a:extLst>
              <a:ext uri="{FF2B5EF4-FFF2-40B4-BE49-F238E27FC236}">
                <a16:creationId xmlns:a16="http://schemas.microsoft.com/office/drawing/2014/main" id="{E793FCA9-2E47-4BCE-8B06-E0DAA387F9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3BB959-E343-4EDE-9887-1537A350CF9B}"/>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9543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6DC02-92EF-4CD6-94FD-73CAC5400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1D0CB4-999B-4D66-8DEB-6C3D4EC2B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36AA80B-FD58-411B-A958-C239B9B8E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FA99F3-E3B1-47A0-9C0D-D3124F2CBCE0}"/>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6" name="Footer Placeholder 5">
            <a:extLst>
              <a:ext uri="{FF2B5EF4-FFF2-40B4-BE49-F238E27FC236}">
                <a16:creationId xmlns:a16="http://schemas.microsoft.com/office/drawing/2014/main" id="{4B72EBAD-574D-43A1-9030-58A96FB6EA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721523-977A-4427-A0D8-A5A4EDD2EA38}"/>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344362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5331D-884F-4000-A31A-A29535477A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BD81DA-1663-4FD3-B099-701277134C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868540-A7B8-49C7-B540-8457A6131A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8D96D1-577E-4EC8-80D8-315B9B6E5E49}"/>
              </a:ext>
            </a:extLst>
          </p:cNvPr>
          <p:cNvSpPr>
            <a:spLocks noGrp="1"/>
          </p:cNvSpPr>
          <p:nvPr>
            <p:ph type="dt" sz="half" idx="10"/>
          </p:nvPr>
        </p:nvSpPr>
        <p:spPr/>
        <p:txBody>
          <a:bodyPr/>
          <a:lstStyle/>
          <a:p>
            <a:fld id="{EF065013-EC3D-451C-B13C-304C8775C9AB}" type="datetimeFigureOut">
              <a:rPr lang="en-GB" smtClean="0"/>
              <a:t>10/12/2024</a:t>
            </a:fld>
            <a:endParaRPr lang="en-GB"/>
          </a:p>
        </p:txBody>
      </p:sp>
      <p:sp>
        <p:nvSpPr>
          <p:cNvPr id="6" name="Footer Placeholder 5">
            <a:extLst>
              <a:ext uri="{FF2B5EF4-FFF2-40B4-BE49-F238E27FC236}">
                <a16:creationId xmlns:a16="http://schemas.microsoft.com/office/drawing/2014/main" id="{EF666A10-149A-41CA-87F5-C0DF64AD87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C3648F-5AFF-49BD-80C4-918989244BB5}"/>
              </a:ext>
            </a:extLst>
          </p:cNvPr>
          <p:cNvSpPr>
            <a:spLocks noGrp="1"/>
          </p:cNvSpPr>
          <p:nvPr>
            <p:ph type="sldNum" sz="quarter" idx="12"/>
          </p:nvPr>
        </p:nvSpPr>
        <p:spPr/>
        <p:txBody>
          <a:bodyPr/>
          <a:lstStyle/>
          <a:p>
            <a:fld id="{2C3E2A67-E247-4DB4-982B-CE85FAD8E93B}" type="slidenum">
              <a:rPr lang="en-GB" smtClean="0"/>
              <a:t>‹#›</a:t>
            </a:fld>
            <a:endParaRPr lang="en-GB"/>
          </a:p>
        </p:txBody>
      </p:sp>
    </p:spTree>
    <p:extLst>
      <p:ext uri="{BB962C8B-B14F-4D97-AF65-F5344CB8AC3E}">
        <p14:creationId xmlns:p14="http://schemas.microsoft.com/office/powerpoint/2010/main" val="36377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82AEFD-3A7D-4B02-958F-85E0978F4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E53C51-1AC1-4F54-81FA-DC667A7D9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4A03D0-5321-4733-8DFD-DF8C6CA891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65013-EC3D-451C-B13C-304C8775C9AB}" type="datetimeFigureOut">
              <a:rPr lang="en-GB" smtClean="0"/>
              <a:t>10/12/2024</a:t>
            </a:fld>
            <a:endParaRPr lang="en-GB"/>
          </a:p>
        </p:txBody>
      </p:sp>
      <p:sp>
        <p:nvSpPr>
          <p:cNvPr id="5" name="Footer Placeholder 4">
            <a:extLst>
              <a:ext uri="{FF2B5EF4-FFF2-40B4-BE49-F238E27FC236}">
                <a16:creationId xmlns:a16="http://schemas.microsoft.com/office/drawing/2014/main" id="{6F07F738-6EA0-42A4-9DE6-8CB09CEDC5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BD4D5A-ECF6-4700-AF17-C72621CF46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E2A67-E247-4DB4-982B-CE85FAD8E93B}" type="slidenum">
              <a:rPr lang="en-GB" smtClean="0"/>
              <a:t>‹#›</a:t>
            </a:fld>
            <a:endParaRPr lang="en-GB"/>
          </a:p>
        </p:txBody>
      </p:sp>
    </p:spTree>
    <p:extLst>
      <p:ext uri="{BB962C8B-B14F-4D97-AF65-F5344CB8AC3E}">
        <p14:creationId xmlns:p14="http://schemas.microsoft.com/office/powerpoint/2010/main" val="3013398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A7818B-D866-448C-B6B0-2FD8C18FE050}"/>
              </a:ext>
            </a:extLst>
          </p:cNvPr>
          <p:cNvSpPr/>
          <p:nvPr/>
        </p:nvSpPr>
        <p:spPr>
          <a:xfrm>
            <a:off x="486561" y="528506"/>
            <a:ext cx="1772873" cy="29361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Role</a:t>
            </a:r>
          </a:p>
        </p:txBody>
      </p:sp>
      <p:sp>
        <p:nvSpPr>
          <p:cNvPr id="5" name="Rectangle 4">
            <a:extLst>
              <a:ext uri="{FF2B5EF4-FFF2-40B4-BE49-F238E27FC236}">
                <a16:creationId xmlns:a16="http://schemas.microsoft.com/office/drawing/2014/main" id="{ED027A6E-4B13-42E2-9E4B-D163288DE865}"/>
              </a:ext>
            </a:extLst>
          </p:cNvPr>
          <p:cNvSpPr/>
          <p:nvPr/>
        </p:nvSpPr>
        <p:spPr>
          <a:xfrm>
            <a:off x="2374083" y="528506"/>
            <a:ext cx="5889072" cy="29361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Governance</a:t>
            </a:r>
          </a:p>
        </p:txBody>
      </p:sp>
      <p:sp>
        <p:nvSpPr>
          <p:cNvPr id="6" name="Rectangle 5">
            <a:extLst>
              <a:ext uri="{FF2B5EF4-FFF2-40B4-BE49-F238E27FC236}">
                <a16:creationId xmlns:a16="http://schemas.microsoft.com/office/drawing/2014/main" id="{2F2CB11C-2D90-41C1-AFDD-2D744A887CB3}"/>
              </a:ext>
            </a:extLst>
          </p:cNvPr>
          <p:cNvSpPr/>
          <p:nvPr/>
        </p:nvSpPr>
        <p:spPr>
          <a:xfrm>
            <a:off x="10259734" y="528506"/>
            <a:ext cx="1772873" cy="29361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Responsibility</a:t>
            </a:r>
          </a:p>
        </p:txBody>
      </p:sp>
      <p:sp>
        <p:nvSpPr>
          <p:cNvPr id="7" name="Rectangle 6">
            <a:extLst>
              <a:ext uri="{FF2B5EF4-FFF2-40B4-BE49-F238E27FC236}">
                <a16:creationId xmlns:a16="http://schemas.microsoft.com/office/drawing/2014/main" id="{64E9D29E-11C1-45E1-9B77-A23F87A9C548}"/>
              </a:ext>
            </a:extLst>
          </p:cNvPr>
          <p:cNvSpPr/>
          <p:nvPr/>
        </p:nvSpPr>
        <p:spPr>
          <a:xfrm>
            <a:off x="8375008" y="520117"/>
            <a:ext cx="1772873" cy="29361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Accountability</a:t>
            </a:r>
          </a:p>
        </p:txBody>
      </p:sp>
      <p:sp>
        <p:nvSpPr>
          <p:cNvPr id="8" name="Rectangle 7">
            <a:extLst>
              <a:ext uri="{FF2B5EF4-FFF2-40B4-BE49-F238E27FC236}">
                <a16:creationId xmlns:a16="http://schemas.microsoft.com/office/drawing/2014/main" id="{8E50212E-399D-41AD-B2B8-38CFF7A278B6}"/>
              </a:ext>
            </a:extLst>
          </p:cNvPr>
          <p:cNvSpPr/>
          <p:nvPr/>
        </p:nvSpPr>
        <p:spPr>
          <a:xfrm>
            <a:off x="162187" y="100667"/>
            <a:ext cx="11870420" cy="293615"/>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Governance Structure – Responsibility &amp; Accountability</a:t>
            </a:r>
          </a:p>
        </p:txBody>
      </p:sp>
      <p:sp>
        <p:nvSpPr>
          <p:cNvPr id="9" name="Rectangle 8">
            <a:extLst>
              <a:ext uri="{FF2B5EF4-FFF2-40B4-BE49-F238E27FC236}">
                <a16:creationId xmlns:a16="http://schemas.microsoft.com/office/drawing/2014/main" id="{7F44E8F1-9723-4BAC-B384-0E2D85E0DDD4}"/>
              </a:ext>
            </a:extLst>
          </p:cNvPr>
          <p:cNvSpPr/>
          <p:nvPr/>
        </p:nvSpPr>
        <p:spPr>
          <a:xfrm>
            <a:off x="162188" y="947957"/>
            <a:ext cx="194346" cy="705354"/>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050" b="1" dirty="0">
                <a:solidFill>
                  <a:schemeClr val="tx1"/>
                </a:solidFill>
              </a:rPr>
              <a:t>Executive</a:t>
            </a:r>
          </a:p>
        </p:txBody>
      </p:sp>
      <p:sp>
        <p:nvSpPr>
          <p:cNvPr id="10" name="Rectangle 9">
            <a:extLst>
              <a:ext uri="{FF2B5EF4-FFF2-40B4-BE49-F238E27FC236}">
                <a16:creationId xmlns:a16="http://schemas.microsoft.com/office/drawing/2014/main" id="{DC9AE82F-D908-4D88-9352-18E558A7FCCB}"/>
              </a:ext>
            </a:extLst>
          </p:cNvPr>
          <p:cNvSpPr/>
          <p:nvPr/>
        </p:nvSpPr>
        <p:spPr>
          <a:xfrm>
            <a:off x="528505" y="956346"/>
            <a:ext cx="1730929" cy="696964"/>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The Members</a:t>
            </a:r>
          </a:p>
          <a:p>
            <a:pPr algn="ctr"/>
            <a:r>
              <a:rPr lang="en-GB" sz="800" dirty="0">
                <a:solidFill>
                  <a:schemeClr val="tx1"/>
                </a:solidFill>
              </a:rPr>
              <a:t>Responsible for overseeing and holding the Trustees to account for the governance arrangements of the Trust</a:t>
            </a:r>
          </a:p>
        </p:txBody>
      </p:sp>
      <p:sp>
        <p:nvSpPr>
          <p:cNvPr id="11" name="Rectangle 10">
            <a:extLst>
              <a:ext uri="{FF2B5EF4-FFF2-40B4-BE49-F238E27FC236}">
                <a16:creationId xmlns:a16="http://schemas.microsoft.com/office/drawing/2014/main" id="{5AED7208-46C0-478E-B499-AF1CDBC11AF4}"/>
              </a:ext>
            </a:extLst>
          </p:cNvPr>
          <p:cNvSpPr/>
          <p:nvPr/>
        </p:nvSpPr>
        <p:spPr>
          <a:xfrm>
            <a:off x="2374083" y="956345"/>
            <a:ext cx="5889072" cy="2472655"/>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D4A06581-9D62-4246-9667-77A358B844E3}"/>
              </a:ext>
            </a:extLst>
          </p:cNvPr>
          <p:cNvSpPr/>
          <p:nvPr/>
        </p:nvSpPr>
        <p:spPr>
          <a:xfrm>
            <a:off x="8375008" y="956346"/>
            <a:ext cx="1730929" cy="696964"/>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The Members</a:t>
            </a:r>
          </a:p>
          <a:p>
            <a:pPr algn="ctr"/>
            <a:r>
              <a:rPr lang="en-GB" sz="800" dirty="0">
                <a:solidFill>
                  <a:schemeClr val="tx1"/>
                </a:solidFill>
              </a:rPr>
              <a:t>The guardians of the constitution (articles of association) and the application of Ashmole Trust vision and goals within the Trust</a:t>
            </a:r>
          </a:p>
        </p:txBody>
      </p:sp>
      <p:sp>
        <p:nvSpPr>
          <p:cNvPr id="13" name="Rectangle 12">
            <a:extLst>
              <a:ext uri="{FF2B5EF4-FFF2-40B4-BE49-F238E27FC236}">
                <a16:creationId xmlns:a16="http://schemas.microsoft.com/office/drawing/2014/main" id="{C3220FD7-6A14-4EBC-A0EF-06458CD7EB2A}"/>
              </a:ext>
            </a:extLst>
          </p:cNvPr>
          <p:cNvSpPr/>
          <p:nvPr/>
        </p:nvSpPr>
        <p:spPr>
          <a:xfrm>
            <a:off x="10238761" y="956346"/>
            <a:ext cx="1730929" cy="696964"/>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Ashmole Trust Development</a:t>
            </a:r>
          </a:p>
          <a:p>
            <a:pPr algn="ctr"/>
            <a:r>
              <a:rPr lang="en-GB" sz="800" b="1" dirty="0">
                <a:solidFill>
                  <a:schemeClr val="tx1"/>
                </a:solidFill>
              </a:rPr>
              <a:t>Trustee Accountability</a:t>
            </a:r>
          </a:p>
        </p:txBody>
      </p:sp>
      <p:sp>
        <p:nvSpPr>
          <p:cNvPr id="14" name="Rectangle 13">
            <a:extLst>
              <a:ext uri="{FF2B5EF4-FFF2-40B4-BE49-F238E27FC236}">
                <a16:creationId xmlns:a16="http://schemas.microsoft.com/office/drawing/2014/main" id="{40439661-C65D-414A-A905-3107A7F557C7}"/>
              </a:ext>
            </a:extLst>
          </p:cNvPr>
          <p:cNvSpPr/>
          <p:nvPr/>
        </p:nvSpPr>
        <p:spPr>
          <a:xfrm>
            <a:off x="162186" y="1785437"/>
            <a:ext cx="209725" cy="1643563"/>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050" b="1" dirty="0">
                <a:solidFill>
                  <a:schemeClr val="tx1"/>
                </a:solidFill>
              </a:rPr>
              <a:t>Trustee</a:t>
            </a:r>
          </a:p>
        </p:txBody>
      </p:sp>
      <p:sp>
        <p:nvSpPr>
          <p:cNvPr id="15" name="Rectangle 14">
            <a:extLst>
              <a:ext uri="{FF2B5EF4-FFF2-40B4-BE49-F238E27FC236}">
                <a16:creationId xmlns:a16="http://schemas.microsoft.com/office/drawing/2014/main" id="{23994460-92F5-4B47-AEC7-6DF5806F2427}"/>
              </a:ext>
            </a:extLst>
          </p:cNvPr>
          <p:cNvSpPr/>
          <p:nvPr/>
        </p:nvSpPr>
        <p:spPr>
          <a:xfrm>
            <a:off x="528505" y="1795924"/>
            <a:ext cx="1730929" cy="1643563"/>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The Trust Board</a:t>
            </a:r>
            <a:endParaRPr lang="en-GB" sz="800" dirty="0">
              <a:solidFill>
                <a:schemeClr val="tx1"/>
              </a:solidFill>
            </a:endParaRPr>
          </a:p>
          <a:p>
            <a:pPr marL="171450" indent="-171450" algn="ctr">
              <a:buFont typeface="Arial" panose="020B0604020202020204" pitchFamily="34" charset="0"/>
              <a:buChar char="•"/>
            </a:pPr>
            <a:r>
              <a:rPr lang="en-GB" sz="800" dirty="0">
                <a:solidFill>
                  <a:schemeClr val="tx1"/>
                </a:solidFill>
              </a:rPr>
              <a:t>Ensure clarity of vision, ethos and strategic direction</a:t>
            </a:r>
          </a:p>
          <a:p>
            <a:pPr marL="171450" indent="-171450" algn="ctr">
              <a:buFont typeface="Arial" panose="020B0604020202020204" pitchFamily="34" charset="0"/>
              <a:buChar char="•"/>
            </a:pPr>
            <a:r>
              <a:rPr lang="en-GB" sz="800" dirty="0">
                <a:solidFill>
                  <a:schemeClr val="tx1"/>
                </a:solidFill>
              </a:rPr>
              <a:t>Hold the executive leaders to account for the educational performance of the Trust and it’s students, and the performance management of staff</a:t>
            </a:r>
          </a:p>
          <a:p>
            <a:pPr marL="171450" indent="-171450" algn="ctr">
              <a:buFont typeface="Arial" panose="020B0604020202020204" pitchFamily="34" charset="0"/>
              <a:buChar char="•"/>
            </a:pPr>
            <a:r>
              <a:rPr lang="en-GB" sz="800" dirty="0">
                <a:solidFill>
                  <a:schemeClr val="tx1"/>
                </a:solidFill>
              </a:rPr>
              <a:t>Oversee the financial performance of the Trust and make sure its money is spent well</a:t>
            </a:r>
          </a:p>
        </p:txBody>
      </p:sp>
      <p:sp>
        <p:nvSpPr>
          <p:cNvPr id="16" name="Rectangle 15">
            <a:extLst>
              <a:ext uri="{FF2B5EF4-FFF2-40B4-BE49-F238E27FC236}">
                <a16:creationId xmlns:a16="http://schemas.microsoft.com/office/drawing/2014/main" id="{53498CDF-3CF8-4AA4-AD18-F3D2C68CCB69}"/>
              </a:ext>
            </a:extLst>
          </p:cNvPr>
          <p:cNvSpPr/>
          <p:nvPr/>
        </p:nvSpPr>
        <p:spPr>
          <a:xfrm>
            <a:off x="8416952" y="1795924"/>
            <a:ext cx="1730929" cy="1643563"/>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The Trust Board</a:t>
            </a:r>
            <a:endParaRPr lang="en-GB" sz="800" dirty="0">
              <a:solidFill>
                <a:schemeClr val="tx1"/>
              </a:solidFill>
            </a:endParaRPr>
          </a:p>
          <a:p>
            <a:pPr algn="ctr"/>
            <a:r>
              <a:rPr lang="en-GB" sz="800" dirty="0">
                <a:solidFill>
                  <a:schemeClr val="tx1"/>
                </a:solidFill>
              </a:rPr>
              <a:t>Is accountable to the Members, to the Secretary of State for Education and to the wider community for the quality of the education provided to all of our registered students and for appropriate expenditure of public money</a:t>
            </a:r>
          </a:p>
        </p:txBody>
      </p:sp>
      <p:sp>
        <p:nvSpPr>
          <p:cNvPr id="17" name="Rectangle 16">
            <a:extLst>
              <a:ext uri="{FF2B5EF4-FFF2-40B4-BE49-F238E27FC236}">
                <a16:creationId xmlns:a16="http://schemas.microsoft.com/office/drawing/2014/main" id="{FB22F272-DC9F-4B3F-B437-4046976775D6}"/>
              </a:ext>
            </a:extLst>
          </p:cNvPr>
          <p:cNvSpPr/>
          <p:nvPr/>
        </p:nvSpPr>
        <p:spPr>
          <a:xfrm>
            <a:off x="10256941" y="1785436"/>
            <a:ext cx="1730929" cy="1643563"/>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rPr>
              <a:t>Growth &amp; Development</a:t>
            </a:r>
          </a:p>
          <a:p>
            <a:pPr algn="ctr"/>
            <a:r>
              <a:rPr lang="en-GB" sz="700" b="1" dirty="0">
                <a:solidFill>
                  <a:schemeClr val="tx1"/>
                </a:solidFill>
              </a:rPr>
              <a:t>Financial Management</a:t>
            </a:r>
          </a:p>
          <a:p>
            <a:pPr algn="ctr"/>
            <a:r>
              <a:rPr lang="en-GB" sz="700" b="1" dirty="0">
                <a:solidFill>
                  <a:schemeClr val="tx1"/>
                </a:solidFill>
              </a:rPr>
              <a:t>Business Management</a:t>
            </a:r>
          </a:p>
          <a:p>
            <a:pPr algn="ctr"/>
            <a:r>
              <a:rPr lang="en-GB" sz="700" b="1" dirty="0">
                <a:solidFill>
                  <a:schemeClr val="tx1"/>
                </a:solidFill>
              </a:rPr>
              <a:t>Human Resources</a:t>
            </a:r>
          </a:p>
          <a:p>
            <a:pPr algn="ctr"/>
            <a:r>
              <a:rPr lang="en-GB" sz="700" b="1" dirty="0">
                <a:solidFill>
                  <a:schemeClr val="tx1"/>
                </a:solidFill>
              </a:rPr>
              <a:t>IT Infrastructure</a:t>
            </a:r>
          </a:p>
          <a:p>
            <a:pPr algn="ctr"/>
            <a:r>
              <a:rPr lang="en-GB" sz="700" b="1" dirty="0">
                <a:solidFill>
                  <a:schemeClr val="tx1"/>
                </a:solidFill>
              </a:rPr>
              <a:t>Monitoring outcomes</a:t>
            </a:r>
          </a:p>
        </p:txBody>
      </p:sp>
      <p:sp>
        <p:nvSpPr>
          <p:cNvPr id="18" name="Rectangle 17">
            <a:extLst>
              <a:ext uri="{FF2B5EF4-FFF2-40B4-BE49-F238E27FC236}">
                <a16:creationId xmlns:a16="http://schemas.microsoft.com/office/drawing/2014/main" id="{E0E2A2AD-213E-4FF4-A5D5-DE83757644C5}"/>
              </a:ext>
            </a:extLst>
          </p:cNvPr>
          <p:cNvSpPr/>
          <p:nvPr/>
        </p:nvSpPr>
        <p:spPr>
          <a:xfrm>
            <a:off x="162186" y="3561127"/>
            <a:ext cx="209725" cy="2604781"/>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050" b="1" dirty="0">
                <a:solidFill>
                  <a:schemeClr val="tx1"/>
                </a:solidFill>
              </a:rPr>
              <a:t>Local Governing Committees</a:t>
            </a:r>
          </a:p>
        </p:txBody>
      </p:sp>
      <p:sp>
        <p:nvSpPr>
          <p:cNvPr id="19" name="Rectangle 18">
            <a:extLst>
              <a:ext uri="{FF2B5EF4-FFF2-40B4-BE49-F238E27FC236}">
                <a16:creationId xmlns:a16="http://schemas.microsoft.com/office/drawing/2014/main" id="{A7C3FE4F-D89E-4EB4-B1F3-2A97E9ECECC2}"/>
              </a:ext>
            </a:extLst>
          </p:cNvPr>
          <p:cNvSpPr/>
          <p:nvPr/>
        </p:nvSpPr>
        <p:spPr>
          <a:xfrm>
            <a:off x="528505" y="3561127"/>
            <a:ext cx="1730929" cy="2604781"/>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rPr>
              <a:t>Local Governing Committees</a:t>
            </a:r>
            <a:endParaRPr lang="en-GB" sz="700" dirty="0">
              <a:solidFill>
                <a:schemeClr val="tx1"/>
              </a:solidFill>
            </a:endParaRPr>
          </a:p>
          <a:p>
            <a:pPr algn="ctr"/>
            <a:r>
              <a:rPr lang="en-GB" sz="700" dirty="0">
                <a:solidFill>
                  <a:schemeClr val="tx1"/>
                </a:solidFill>
              </a:rPr>
              <a:t>Responsible for carrying forward the Trust Vision, policy and priorities and provide internal assurance and to provide challenge and support to school leadership.</a:t>
            </a:r>
          </a:p>
          <a:p>
            <a:pPr algn="ctr"/>
            <a:r>
              <a:rPr lang="en-GB" sz="700" dirty="0">
                <a:solidFill>
                  <a:schemeClr val="tx1"/>
                </a:solidFill>
              </a:rPr>
              <a:t>Responsibilities include:</a:t>
            </a:r>
          </a:p>
          <a:p>
            <a:pPr marL="171450" indent="-171450" algn="ctr">
              <a:buFont typeface="Arial" panose="020B0604020202020204" pitchFamily="34" charset="0"/>
              <a:buChar char="•"/>
            </a:pPr>
            <a:r>
              <a:rPr lang="en-GB" sz="700" dirty="0">
                <a:solidFill>
                  <a:schemeClr val="tx1"/>
                </a:solidFill>
              </a:rPr>
              <a:t>Vision &amp; Accountability</a:t>
            </a:r>
          </a:p>
          <a:p>
            <a:pPr marL="171450" indent="-171450" algn="ctr">
              <a:buFont typeface="Arial" panose="020B0604020202020204" pitchFamily="34" charset="0"/>
              <a:buChar char="•"/>
            </a:pPr>
            <a:r>
              <a:rPr lang="en-GB" sz="700" dirty="0">
                <a:solidFill>
                  <a:schemeClr val="tx1"/>
                </a:solidFill>
              </a:rPr>
              <a:t>Leadership Development</a:t>
            </a:r>
          </a:p>
          <a:p>
            <a:pPr marL="171450" indent="-171450" algn="ctr">
              <a:buFont typeface="Arial" panose="020B0604020202020204" pitchFamily="34" charset="0"/>
              <a:buChar char="•"/>
            </a:pPr>
            <a:r>
              <a:rPr lang="en-GB" sz="700" dirty="0">
                <a:solidFill>
                  <a:schemeClr val="tx1"/>
                </a:solidFill>
              </a:rPr>
              <a:t>Compliance Monitoring</a:t>
            </a:r>
          </a:p>
          <a:p>
            <a:pPr marL="171450" indent="-171450" algn="ctr">
              <a:buFont typeface="Arial" panose="020B0604020202020204" pitchFamily="34" charset="0"/>
              <a:buChar char="•"/>
            </a:pPr>
            <a:r>
              <a:rPr lang="en-GB" sz="700" dirty="0">
                <a:solidFill>
                  <a:schemeClr val="tx1"/>
                </a:solidFill>
              </a:rPr>
              <a:t>Student Behaviour Management</a:t>
            </a:r>
          </a:p>
          <a:p>
            <a:pPr marL="171450" indent="-171450" algn="ctr">
              <a:buFont typeface="Arial" panose="020B0604020202020204" pitchFamily="34" charset="0"/>
              <a:buChar char="•"/>
            </a:pPr>
            <a:r>
              <a:rPr lang="en-GB" sz="700" dirty="0">
                <a:solidFill>
                  <a:schemeClr val="tx1"/>
                </a:solidFill>
              </a:rPr>
              <a:t>Complaints Procedures</a:t>
            </a:r>
          </a:p>
          <a:p>
            <a:pPr marL="171450" indent="-171450" algn="ctr">
              <a:buFont typeface="Arial" panose="020B0604020202020204" pitchFamily="34" charset="0"/>
              <a:buChar char="•"/>
            </a:pPr>
            <a:r>
              <a:rPr lang="en-GB" sz="700" dirty="0">
                <a:solidFill>
                  <a:schemeClr val="tx1"/>
                </a:solidFill>
              </a:rPr>
              <a:t>Staff Discipline</a:t>
            </a:r>
          </a:p>
          <a:p>
            <a:pPr marL="171450" indent="-171450" algn="ctr">
              <a:buFont typeface="Arial" panose="020B0604020202020204" pitchFamily="34" charset="0"/>
              <a:buChar char="•"/>
            </a:pPr>
            <a:r>
              <a:rPr lang="en-GB" sz="700" dirty="0">
                <a:solidFill>
                  <a:schemeClr val="tx1"/>
                </a:solidFill>
              </a:rPr>
              <a:t>Ofsted Monitoring</a:t>
            </a:r>
          </a:p>
          <a:p>
            <a:pPr marL="171450" indent="-171450" algn="ctr">
              <a:buFont typeface="Arial" panose="020B0604020202020204" pitchFamily="34" charset="0"/>
              <a:buChar char="•"/>
            </a:pPr>
            <a:r>
              <a:rPr lang="en-GB" sz="700" dirty="0">
                <a:solidFill>
                  <a:schemeClr val="tx1"/>
                </a:solidFill>
              </a:rPr>
              <a:t>Site</a:t>
            </a:r>
          </a:p>
        </p:txBody>
      </p:sp>
      <p:sp>
        <p:nvSpPr>
          <p:cNvPr id="20" name="Rectangle 19">
            <a:extLst>
              <a:ext uri="{FF2B5EF4-FFF2-40B4-BE49-F238E27FC236}">
                <a16:creationId xmlns:a16="http://schemas.microsoft.com/office/drawing/2014/main" id="{28E515F7-99BF-4DB8-B5FC-449154C262C8}"/>
              </a:ext>
            </a:extLst>
          </p:cNvPr>
          <p:cNvSpPr/>
          <p:nvPr/>
        </p:nvSpPr>
        <p:spPr>
          <a:xfrm>
            <a:off x="8416952" y="3573711"/>
            <a:ext cx="1730929" cy="2604781"/>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rPr>
              <a:t>Local Governing Committees</a:t>
            </a:r>
            <a:endParaRPr lang="en-GB" sz="700" dirty="0">
              <a:solidFill>
                <a:schemeClr val="tx1"/>
              </a:solidFill>
            </a:endParaRPr>
          </a:p>
          <a:p>
            <a:pPr algn="ctr"/>
            <a:r>
              <a:rPr lang="en-GB" sz="700" dirty="0">
                <a:solidFill>
                  <a:schemeClr val="tx1"/>
                </a:solidFill>
              </a:rPr>
              <a:t>Provides scrutiny of the delivery on the academy improvement plan, holding the schools leadership to account.  It ensures that the Trust’s vision is embedded in all aspects of school life and that the community is engaged with the academy, so that the school is properly meeting its community’s needs</a:t>
            </a:r>
          </a:p>
        </p:txBody>
      </p:sp>
      <p:sp>
        <p:nvSpPr>
          <p:cNvPr id="21" name="Rectangle 20">
            <a:extLst>
              <a:ext uri="{FF2B5EF4-FFF2-40B4-BE49-F238E27FC236}">
                <a16:creationId xmlns:a16="http://schemas.microsoft.com/office/drawing/2014/main" id="{2A05BDF1-F0D6-41AC-B980-EB3A5D657FC3}"/>
              </a:ext>
            </a:extLst>
          </p:cNvPr>
          <p:cNvSpPr/>
          <p:nvPr/>
        </p:nvSpPr>
        <p:spPr>
          <a:xfrm>
            <a:off x="10298884" y="3573711"/>
            <a:ext cx="1730929" cy="2604781"/>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rPr>
              <a:t>Teaching &amp; Learning</a:t>
            </a:r>
          </a:p>
          <a:p>
            <a:pPr algn="ctr"/>
            <a:r>
              <a:rPr lang="en-GB" sz="700" b="1" dirty="0">
                <a:solidFill>
                  <a:schemeClr val="tx1"/>
                </a:solidFill>
              </a:rPr>
              <a:t>Curriculum &amp; Assessment</a:t>
            </a:r>
          </a:p>
          <a:p>
            <a:pPr algn="ctr"/>
            <a:r>
              <a:rPr lang="en-GB" sz="700" b="1" dirty="0">
                <a:solidFill>
                  <a:schemeClr val="tx1"/>
                </a:solidFill>
              </a:rPr>
              <a:t>Culture, Ethos &amp; Wellbeing</a:t>
            </a:r>
          </a:p>
          <a:p>
            <a:pPr algn="ctr"/>
            <a:r>
              <a:rPr lang="en-GB" sz="700" b="1" dirty="0">
                <a:solidFill>
                  <a:schemeClr val="tx1"/>
                </a:solidFill>
              </a:rPr>
              <a:t>Parents &amp; Community</a:t>
            </a:r>
          </a:p>
          <a:p>
            <a:pPr algn="ctr"/>
            <a:r>
              <a:rPr lang="en-GB" sz="700" b="1" dirty="0">
                <a:solidFill>
                  <a:schemeClr val="tx1"/>
                </a:solidFill>
              </a:rPr>
              <a:t>Reporting &amp; Data</a:t>
            </a:r>
          </a:p>
        </p:txBody>
      </p:sp>
      <p:sp>
        <p:nvSpPr>
          <p:cNvPr id="22" name="Rectangle 21">
            <a:extLst>
              <a:ext uri="{FF2B5EF4-FFF2-40B4-BE49-F238E27FC236}">
                <a16:creationId xmlns:a16="http://schemas.microsoft.com/office/drawing/2014/main" id="{22D87FEB-C88B-4BB4-BEB7-1F52C0479C25}"/>
              </a:ext>
            </a:extLst>
          </p:cNvPr>
          <p:cNvSpPr/>
          <p:nvPr/>
        </p:nvSpPr>
        <p:spPr>
          <a:xfrm>
            <a:off x="2374083" y="3573710"/>
            <a:ext cx="5889072" cy="2604781"/>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Rectangle 22">
            <a:extLst>
              <a:ext uri="{FF2B5EF4-FFF2-40B4-BE49-F238E27FC236}">
                <a16:creationId xmlns:a16="http://schemas.microsoft.com/office/drawing/2014/main" id="{9272C266-E55C-4E68-9701-3BAD528192C6}"/>
              </a:ext>
            </a:extLst>
          </p:cNvPr>
          <p:cNvSpPr/>
          <p:nvPr/>
        </p:nvSpPr>
        <p:spPr>
          <a:xfrm>
            <a:off x="3753094" y="1200726"/>
            <a:ext cx="3465752" cy="748145"/>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Members – </a:t>
            </a:r>
            <a:r>
              <a:rPr lang="en-GB" sz="1000" dirty="0">
                <a:solidFill>
                  <a:schemeClr val="tx1"/>
                </a:solidFill>
              </a:rPr>
              <a:t>Mr M Bourke, Mrs S Lawrence, Mr R Ramdarshan, Mr A Ugorji, Mr </a:t>
            </a:r>
            <a:r>
              <a:rPr lang="en-GB" sz="1000">
                <a:solidFill>
                  <a:schemeClr val="tx1"/>
                </a:solidFill>
              </a:rPr>
              <a:t>E Vadilonga</a:t>
            </a:r>
            <a:endParaRPr lang="en-GB" sz="1000" dirty="0">
              <a:solidFill>
                <a:schemeClr val="tx1"/>
              </a:solidFill>
            </a:endParaRPr>
          </a:p>
        </p:txBody>
      </p:sp>
      <p:sp>
        <p:nvSpPr>
          <p:cNvPr id="24" name="Rectangle 23">
            <a:extLst>
              <a:ext uri="{FF2B5EF4-FFF2-40B4-BE49-F238E27FC236}">
                <a16:creationId xmlns:a16="http://schemas.microsoft.com/office/drawing/2014/main" id="{E35B4BA6-7E91-40E8-995F-211C306D52EF}"/>
              </a:ext>
            </a:extLst>
          </p:cNvPr>
          <p:cNvSpPr/>
          <p:nvPr/>
        </p:nvSpPr>
        <p:spPr>
          <a:xfrm>
            <a:off x="3753093" y="2184016"/>
            <a:ext cx="3465752" cy="748145"/>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Trustees – </a:t>
            </a:r>
            <a:r>
              <a:rPr lang="en-GB" sz="1000" dirty="0">
                <a:solidFill>
                  <a:schemeClr val="tx1"/>
                </a:solidFill>
              </a:rPr>
              <a:t>Mr R Ramdarshan (Chair), Ms A Vlachochristos (Vice Chair), Mr T Sullivan (CEO), Mr </a:t>
            </a:r>
            <a:r>
              <a:rPr lang="en-GB" sz="1000">
                <a:solidFill>
                  <a:schemeClr val="tx1"/>
                </a:solidFill>
              </a:rPr>
              <a:t>G Bateman, </a:t>
            </a:r>
            <a:r>
              <a:rPr lang="en-GB" sz="1000" dirty="0">
                <a:solidFill>
                  <a:schemeClr val="tx1"/>
                </a:solidFill>
              </a:rPr>
              <a:t>Mr D Everett, Ms A Nicou, Mr T Pillay, Mr A Salehian, Mrs L Scott, Mrs N Stapleton &amp; Mrs A Walling</a:t>
            </a:r>
            <a:endParaRPr lang="en-GB" sz="1000" b="1" dirty="0">
              <a:solidFill>
                <a:schemeClr val="tx1"/>
              </a:solidFill>
            </a:endParaRPr>
          </a:p>
        </p:txBody>
      </p:sp>
      <p:sp>
        <p:nvSpPr>
          <p:cNvPr id="25" name="Rectangle 24">
            <a:extLst>
              <a:ext uri="{FF2B5EF4-FFF2-40B4-BE49-F238E27FC236}">
                <a16:creationId xmlns:a16="http://schemas.microsoft.com/office/drawing/2014/main" id="{5D01AD71-288A-416A-97C7-94312B21FD69}"/>
              </a:ext>
            </a:extLst>
          </p:cNvPr>
          <p:cNvSpPr/>
          <p:nvPr/>
        </p:nvSpPr>
        <p:spPr>
          <a:xfrm>
            <a:off x="3753092" y="3136519"/>
            <a:ext cx="3465752" cy="748145"/>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Chairs Committee – </a:t>
            </a:r>
            <a:r>
              <a:rPr lang="en-GB" sz="1000" dirty="0">
                <a:solidFill>
                  <a:schemeClr val="tx1"/>
                </a:solidFill>
              </a:rPr>
              <a:t>CEO, Head Teachers, Chair of Trust and Chairs of Local Governing Committees</a:t>
            </a:r>
            <a:endParaRPr lang="en-GB" sz="1000" b="1" dirty="0">
              <a:solidFill>
                <a:schemeClr val="tx1"/>
              </a:solidFill>
            </a:endParaRPr>
          </a:p>
        </p:txBody>
      </p:sp>
      <p:sp>
        <p:nvSpPr>
          <p:cNvPr id="26" name="Rectangle 25">
            <a:extLst>
              <a:ext uri="{FF2B5EF4-FFF2-40B4-BE49-F238E27FC236}">
                <a16:creationId xmlns:a16="http://schemas.microsoft.com/office/drawing/2014/main" id="{CF5B752C-6A4B-4CA5-9562-3B7F334A7EAE}"/>
              </a:ext>
            </a:extLst>
          </p:cNvPr>
          <p:cNvSpPr/>
          <p:nvPr/>
        </p:nvSpPr>
        <p:spPr>
          <a:xfrm>
            <a:off x="2816996" y="4276436"/>
            <a:ext cx="2447637" cy="1062182"/>
          </a:xfrm>
          <a:prstGeom prst="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Secondary Academies</a:t>
            </a:r>
          </a:p>
          <a:p>
            <a:pPr algn="ctr"/>
            <a:r>
              <a:rPr lang="en-GB" sz="1000" dirty="0">
                <a:solidFill>
                  <a:schemeClr val="tx1"/>
                </a:solidFill>
              </a:rPr>
              <a:t>Ashmole Academy</a:t>
            </a:r>
            <a:endParaRPr lang="en-GB" sz="1000" b="1" dirty="0">
              <a:solidFill>
                <a:schemeClr val="tx1"/>
              </a:solidFill>
            </a:endParaRPr>
          </a:p>
        </p:txBody>
      </p:sp>
      <p:sp>
        <p:nvSpPr>
          <p:cNvPr id="27" name="Rectangle 26">
            <a:extLst>
              <a:ext uri="{FF2B5EF4-FFF2-40B4-BE49-F238E27FC236}">
                <a16:creationId xmlns:a16="http://schemas.microsoft.com/office/drawing/2014/main" id="{E6D95590-22A2-4D90-9452-3D91FC669854}"/>
              </a:ext>
            </a:extLst>
          </p:cNvPr>
          <p:cNvSpPr/>
          <p:nvPr/>
        </p:nvSpPr>
        <p:spPr>
          <a:xfrm>
            <a:off x="5724631" y="4276434"/>
            <a:ext cx="2447637" cy="1062181"/>
          </a:xfrm>
          <a:prstGeom prst="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Primary Academies</a:t>
            </a:r>
          </a:p>
          <a:p>
            <a:pPr algn="ctr"/>
            <a:r>
              <a:rPr lang="en-GB" sz="1000" dirty="0">
                <a:solidFill>
                  <a:schemeClr val="tx1"/>
                </a:solidFill>
              </a:rPr>
              <a:t>Ashmole Primary School</a:t>
            </a:r>
          </a:p>
          <a:p>
            <a:pPr algn="ctr"/>
            <a:r>
              <a:rPr lang="en-GB" sz="1000" dirty="0">
                <a:solidFill>
                  <a:schemeClr val="tx1"/>
                </a:solidFill>
              </a:rPr>
              <a:t>Osidge Primary School</a:t>
            </a:r>
          </a:p>
        </p:txBody>
      </p:sp>
      <p:cxnSp>
        <p:nvCxnSpPr>
          <p:cNvPr id="29" name="Connector: Elbow 28">
            <a:extLst>
              <a:ext uri="{FF2B5EF4-FFF2-40B4-BE49-F238E27FC236}">
                <a16:creationId xmlns:a16="http://schemas.microsoft.com/office/drawing/2014/main" id="{8A80AE11-F7B3-4F55-A2D5-0DFFEF8A0498}"/>
              </a:ext>
            </a:extLst>
          </p:cNvPr>
          <p:cNvCxnSpPr>
            <a:stCxn id="25" idx="2"/>
            <a:endCxn id="27" idx="0"/>
          </p:cNvCxnSpPr>
          <p:nvPr/>
        </p:nvCxnSpPr>
        <p:spPr>
          <a:xfrm rot="16200000" flipH="1">
            <a:off x="6021324" y="3349308"/>
            <a:ext cx="391770" cy="1462482"/>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nector: Elbow 30">
            <a:extLst>
              <a:ext uri="{FF2B5EF4-FFF2-40B4-BE49-F238E27FC236}">
                <a16:creationId xmlns:a16="http://schemas.microsoft.com/office/drawing/2014/main" id="{53AAF347-C755-4A96-8266-42F30A5FEC42}"/>
              </a:ext>
            </a:extLst>
          </p:cNvPr>
          <p:cNvCxnSpPr>
            <a:stCxn id="25" idx="2"/>
            <a:endCxn id="26" idx="0"/>
          </p:cNvCxnSpPr>
          <p:nvPr/>
        </p:nvCxnSpPr>
        <p:spPr>
          <a:xfrm rot="5400000">
            <a:off x="4567506" y="3357974"/>
            <a:ext cx="391772" cy="1445153"/>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33" name="Rectangle 32">
            <a:extLst>
              <a:ext uri="{FF2B5EF4-FFF2-40B4-BE49-F238E27FC236}">
                <a16:creationId xmlns:a16="http://schemas.microsoft.com/office/drawing/2014/main" id="{6B3B5A5A-7F68-48C3-BD18-4B842596E926}"/>
              </a:ext>
            </a:extLst>
          </p:cNvPr>
          <p:cNvSpPr/>
          <p:nvPr/>
        </p:nvSpPr>
        <p:spPr>
          <a:xfrm>
            <a:off x="2521839" y="2184016"/>
            <a:ext cx="1116605" cy="315180"/>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Finance, Audit &amp; Risk Committee</a:t>
            </a:r>
          </a:p>
        </p:txBody>
      </p:sp>
      <p:sp>
        <p:nvSpPr>
          <p:cNvPr id="34" name="Rectangle 33">
            <a:extLst>
              <a:ext uri="{FF2B5EF4-FFF2-40B4-BE49-F238E27FC236}">
                <a16:creationId xmlns:a16="http://schemas.microsoft.com/office/drawing/2014/main" id="{D44A1F06-02DF-4672-9099-3C5E339A823B}"/>
              </a:ext>
            </a:extLst>
          </p:cNvPr>
          <p:cNvSpPr/>
          <p:nvPr/>
        </p:nvSpPr>
        <p:spPr>
          <a:xfrm>
            <a:off x="2521839" y="2630818"/>
            <a:ext cx="1116605" cy="315180"/>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tx1"/>
                </a:solidFill>
              </a:rPr>
              <a:t>Education Committee</a:t>
            </a:r>
          </a:p>
        </p:txBody>
      </p:sp>
      <p:cxnSp>
        <p:nvCxnSpPr>
          <p:cNvPr id="36" name="Connector: Elbow 35">
            <a:extLst>
              <a:ext uri="{FF2B5EF4-FFF2-40B4-BE49-F238E27FC236}">
                <a16:creationId xmlns:a16="http://schemas.microsoft.com/office/drawing/2014/main" id="{03A41F28-9997-4693-81C4-427E19D1737B}"/>
              </a:ext>
            </a:extLst>
          </p:cNvPr>
          <p:cNvCxnSpPr>
            <a:stCxn id="24" idx="1"/>
            <a:endCxn id="33" idx="3"/>
          </p:cNvCxnSpPr>
          <p:nvPr/>
        </p:nvCxnSpPr>
        <p:spPr>
          <a:xfrm rot="10800000">
            <a:off x="3638445" y="2341607"/>
            <a:ext cx="114649" cy="216483"/>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38" name="Connector: Elbow 37">
            <a:extLst>
              <a:ext uri="{FF2B5EF4-FFF2-40B4-BE49-F238E27FC236}">
                <a16:creationId xmlns:a16="http://schemas.microsoft.com/office/drawing/2014/main" id="{1B8577B2-4121-4FA6-8A5A-24256D4FBF29}"/>
              </a:ext>
            </a:extLst>
          </p:cNvPr>
          <p:cNvCxnSpPr>
            <a:stCxn id="24" idx="1"/>
            <a:endCxn id="34" idx="3"/>
          </p:cNvCxnSpPr>
          <p:nvPr/>
        </p:nvCxnSpPr>
        <p:spPr>
          <a:xfrm rot="10800000" flipV="1">
            <a:off x="3638445" y="2558088"/>
            <a:ext cx="114649" cy="230319"/>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1235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396</Words>
  <Application>Microsoft Office PowerPoint</Application>
  <PresentationFormat>Widescreen</PresentationFormat>
  <Paragraphs>54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K Dan-Gur - KDA</dc:creator>
  <cp:lastModifiedBy>Ms K Dan-Gur - KDA</cp:lastModifiedBy>
  <cp:revision>7</cp:revision>
  <dcterms:created xsi:type="dcterms:W3CDTF">2023-09-26T08:49:46Z</dcterms:created>
  <dcterms:modified xsi:type="dcterms:W3CDTF">2024-12-10T11:17:58Z</dcterms:modified>
</cp:coreProperties>
</file>